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8.jpg" ContentType="image/jpeg"/>
  <Override PartName="/ppt/notesSlides/notesSlide2.xml" ContentType="application/vnd.openxmlformats-officedocument.presentationml.notesSlide+xml"/>
  <Override PartName="/ppt/media/image13.jpg" ContentType="image/jpeg"/>
  <Override PartName="/ppt/media/image14.jpg" ContentType="image/jpeg"/>
  <Override PartName="/ppt/media/image20.jpg" ContentType="image/jpeg"/>
  <Override PartName="/ppt/media/image22.jpg" ContentType="image/jpeg"/>
  <Override PartName="/ppt/media/image28.jpg" ContentType="image/jpeg"/>
  <Override PartName="/ppt/media/image29.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69.jpg" ContentType="image/jpeg"/>
  <Override PartName="/ppt/notesSlides/notesSlide5.xml" ContentType="application/vnd.openxmlformats-officedocument.presentationml.notesSlide+xml"/>
  <Override PartName="/ppt/media/image81.jpg" ContentType="image/jpeg"/>
  <Override PartName="/ppt/notesSlides/notesSlide6.xml" ContentType="application/vnd.openxmlformats-officedocument.presentationml.notesSlide+xml"/>
  <Override PartName="/ppt/media/image84.jp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89.jpg" ContentType="image/jpeg"/>
  <Override PartName="/ppt/media/image90.jpg" ContentType="image/jpeg"/>
  <Override PartName="/ppt/media/image91.jpg" ContentType="image/jpe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98.jpg" ContentType="image/jpeg"/>
  <Override PartName="/ppt/media/image103.jpg" ContentType="image/jpeg"/>
  <Override PartName="/ppt/media/image105.jpg" ContentType="image/jpeg"/>
  <Override PartName="/ppt/media/image106.jpg" ContentType="image/jpeg"/>
  <Override PartName="/ppt/media/image107.jpg" ContentType="image/jpeg"/>
  <Override PartName="/ppt/media/image109.jpg" ContentType="image/jpeg"/>
  <Override PartName="/ppt/media/image110.jpg" ContentType="image/jpeg"/>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78" r:id="rId2"/>
    <p:sldId id="375" r:id="rId3"/>
    <p:sldId id="377" r:id="rId4"/>
    <p:sldId id="339" r:id="rId5"/>
    <p:sldId id="340" r:id="rId6"/>
    <p:sldId id="341" r:id="rId7"/>
    <p:sldId id="360" r:id="rId8"/>
    <p:sldId id="363" r:id="rId9"/>
    <p:sldId id="374" r:id="rId10"/>
    <p:sldId id="325" r:id="rId11"/>
    <p:sldId id="326" r:id="rId12"/>
    <p:sldId id="372" r:id="rId13"/>
    <p:sldId id="373" r:id="rId14"/>
    <p:sldId id="369" r:id="rId15"/>
    <p:sldId id="382" r:id="rId16"/>
    <p:sldId id="366" r:id="rId17"/>
    <p:sldId id="370" r:id="rId18"/>
    <p:sldId id="381" r:id="rId19"/>
    <p:sldId id="344" r:id="rId20"/>
    <p:sldId id="379" r:id="rId21"/>
    <p:sldId id="380" r:id="rId22"/>
    <p:sldId id="383" r:id="rId23"/>
    <p:sldId id="345" r:id="rId24"/>
    <p:sldId id="328" r:id="rId25"/>
    <p:sldId id="313" r:id="rId26"/>
    <p:sldId id="335" r:id="rId27"/>
    <p:sldId id="35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59F"/>
    <a:srgbClr val="A48C8E"/>
    <a:srgbClr val="AE8882"/>
    <a:srgbClr val="E3DFDF"/>
    <a:srgbClr val="F3F0EF"/>
    <a:srgbClr val="F4EFEE"/>
    <a:srgbClr val="E4DFDE"/>
    <a:srgbClr val="A6918A"/>
    <a:srgbClr val="A58C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46" autoAdjust="0"/>
    <p:restoredTop sz="94660"/>
  </p:normalViewPr>
  <p:slideViewPr>
    <p:cSldViewPr snapToGrid="0">
      <p:cViewPr varScale="1">
        <p:scale>
          <a:sx n="86" d="100"/>
          <a:sy n="86" d="100"/>
        </p:scale>
        <p:origin x="147"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FAD65F-14B9-408F-9CD6-0ED844AA35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8A1AA7D-73FD-459B-8460-F7C0EB5A4849}">
      <dgm:prSet phldrT="[Text]" custT="1"/>
      <dgm:spPr>
        <a:solidFill>
          <a:schemeClr val="bg1">
            <a:lumMod val="95000"/>
          </a:schemeClr>
        </a:solidFill>
        <a:ln w="12700">
          <a:solidFill>
            <a:schemeClr val="tx1"/>
          </a:solidFill>
        </a:ln>
      </dgm:spPr>
      <dgm:t>
        <a:bodyPr/>
        <a:lstStyle/>
        <a:p>
          <a:r>
            <a:rPr lang="en-IN" sz="1800" b="1" u="sng" dirty="0">
              <a:solidFill>
                <a:schemeClr val="tx1"/>
              </a:solidFill>
              <a:latin typeface="Century Gothic" panose="020B0502020202020204" pitchFamily="34" charset="0"/>
            </a:rPr>
            <a:t>Concerted effort across the globe to ensure effective Timber Traceability</a:t>
          </a:r>
          <a:endParaRPr lang="en-US" sz="1800" dirty="0">
            <a:latin typeface="Century Gothic" panose="020B0502020202020204" pitchFamily="34" charset="0"/>
          </a:endParaRPr>
        </a:p>
      </dgm:t>
    </dgm:pt>
    <dgm:pt modelId="{26A3F1F6-462B-4874-98D2-72B40ADB6E21}" type="parTrans" cxnId="{9A611213-E3F8-46BB-871B-D8135D344EBC}">
      <dgm:prSet/>
      <dgm:spPr/>
      <dgm:t>
        <a:bodyPr/>
        <a:lstStyle/>
        <a:p>
          <a:endParaRPr lang="en-US"/>
        </a:p>
      </dgm:t>
    </dgm:pt>
    <dgm:pt modelId="{2F0EBEC3-152F-48E7-95C5-CEAEFCEBFA0C}" type="sibTrans" cxnId="{9A611213-E3F8-46BB-871B-D8135D344EBC}">
      <dgm:prSet/>
      <dgm:spPr/>
      <dgm:t>
        <a:bodyPr/>
        <a:lstStyle/>
        <a:p>
          <a:endParaRPr lang="en-US"/>
        </a:p>
      </dgm:t>
    </dgm:pt>
    <dgm:pt modelId="{609E9158-0671-44DC-A0A2-837DD0880D8A}" type="asst">
      <dgm:prSet phldrT="[Text]" custT="1"/>
      <dgm:spPr>
        <a:solidFill>
          <a:schemeClr val="bg1">
            <a:lumMod val="85000"/>
          </a:schemeClr>
        </a:solidFill>
        <a:ln>
          <a:solidFill>
            <a:schemeClr val="tx1"/>
          </a:solidFill>
        </a:ln>
      </dgm:spPr>
      <dgm:t>
        <a:bodyPr/>
        <a:lstStyle/>
        <a:p>
          <a:r>
            <a:rPr lang="en-IN" sz="1800" u="none" dirty="0">
              <a:solidFill>
                <a:schemeClr val="tx1"/>
              </a:solidFill>
              <a:latin typeface="Century Gothic" panose="020B0502020202020204" pitchFamily="34" charset="0"/>
            </a:rPr>
            <a:t>A </a:t>
          </a:r>
          <a:r>
            <a:rPr lang="en-IN" sz="1800" b="1" u="none" dirty="0">
              <a:solidFill>
                <a:schemeClr val="tx1"/>
              </a:solidFill>
              <a:latin typeface="Century Gothic" panose="020B0502020202020204" pitchFamily="34" charset="0"/>
            </a:rPr>
            <a:t>global timber forensic database </a:t>
          </a:r>
          <a:r>
            <a:rPr lang="en-IN" sz="1800" u="none" dirty="0">
              <a:solidFill>
                <a:schemeClr val="tx1"/>
              </a:solidFill>
              <a:latin typeface="Century Gothic" panose="020B0502020202020204" pitchFamily="34" charset="0"/>
            </a:rPr>
            <a:t>and ensuring legal frameworks support the enforcement of sustainable timber trade</a:t>
          </a:r>
          <a:endParaRPr lang="en-US" sz="1800" u="none" dirty="0">
            <a:latin typeface="Century Gothic" panose="020B0502020202020204" pitchFamily="34" charset="0"/>
          </a:endParaRPr>
        </a:p>
      </dgm:t>
    </dgm:pt>
    <dgm:pt modelId="{C2D5C5E9-A2FD-4DB5-86B7-4AE5C82B55B3}" type="parTrans" cxnId="{821C5515-7657-42D5-9D69-7BE7DF1D43E2}">
      <dgm:prSet/>
      <dgm:spPr/>
      <dgm:t>
        <a:bodyPr/>
        <a:lstStyle/>
        <a:p>
          <a:endParaRPr lang="en-US"/>
        </a:p>
      </dgm:t>
    </dgm:pt>
    <dgm:pt modelId="{DF18ECB9-1A17-4620-BA56-2FCC436B2D66}" type="sibTrans" cxnId="{821C5515-7657-42D5-9D69-7BE7DF1D43E2}">
      <dgm:prSet/>
      <dgm:spPr/>
      <dgm:t>
        <a:bodyPr/>
        <a:lstStyle/>
        <a:p>
          <a:endParaRPr lang="en-US"/>
        </a:p>
      </dgm:t>
    </dgm:pt>
    <dgm:pt modelId="{E2723619-FC37-4F4F-8634-CFC0CA07BB2F}">
      <dgm:prSet phldrT="[Text]" custT="1"/>
      <dgm:spPr>
        <a:solidFill>
          <a:schemeClr val="bg1">
            <a:lumMod val="85000"/>
          </a:schemeClr>
        </a:solidFill>
      </dgm:spPr>
      <dgm:t>
        <a:bodyPr/>
        <a:lstStyle/>
        <a:p>
          <a:pPr algn="ctr"/>
          <a:r>
            <a:rPr lang="en-US" sz="1800" b="1" u="none" dirty="0">
              <a:solidFill>
                <a:schemeClr val="tx1"/>
              </a:solidFill>
              <a:latin typeface="Century Gothic" panose="020B0502020202020204" pitchFamily="34" charset="0"/>
            </a:rPr>
            <a:t>Harmonizing forensic standards</a:t>
          </a:r>
        </a:p>
        <a:p>
          <a:pPr algn="ctr"/>
          <a:r>
            <a:rPr lang="en-IN" sz="1800" u="none" dirty="0">
              <a:solidFill>
                <a:schemeClr val="tx1"/>
              </a:solidFill>
              <a:latin typeface="Century Gothic" panose="020B0502020202020204" pitchFamily="34" charset="0"/>
            </a:rPr>
            <a:t>Integrated isotopic, spectral and genetic data on timber species</a:t>
          </a:r>
          <a:endParaRPr lang="en-US" sz="1800" u="none" dirty="0">
            <a:latin typeface="Century Gothic" panose="020B0502020202020204" pitchFamily="34" charset="0"/>
          </a:endParaRPr>
        </a:p>
      </dgm:t>
    </dgm:pt>
    <dgm:pt modelId="{2E33CEC6-8C28-469D-9BF0-8AD368F2F657}" type="parTrans" cxnId="{E77AFC25-ECF0-431E-93C4-8524F60F99AF}">
      <dgm:prSet/>
      <dgm:spPr>
        <a:ln w="15875">
          <a:solidFill>
            <a:schemeClr val="tx1"/>
          </a:solidFill>
        </a:ln>
      </dgm:spPr>
      <dgm:t>
        <a:bodyPr/>
        <a:lstStyle/>
        <a:p>
          <a:endParaRPr lang="en-US"/>
        </a:p>
      </dgm:t>
    </dgm:pt>
    <dgm:pt modelId="{EB88F767-A956-42FA-B32C-C9287832105F}" type="sibTrans" cxnId="{E77AFC25-ECF0-431E-93C4-8524F60F99AF}">
      <dgm:prSet/>
      <dgm:spPr/>
      <dgm:t>
        <a:bodyPr/>
        <a:lstStyle/>
        <a:p>
          <a:endParaRPr lang="en-US"/>
        </a:p>
      </dgm:t>
    </dgm:pt>
    <dgm:pt modelId="{9224F258-B0A4-412C-833E-E0A1A7BFFE94}">
      <dgm:prSet phldrT="[Text]" custT="1"/>
      <dgm:spPr>
        <a:solidFill>
          <a:schemeClr val="bg1">
            <a:lumMod val="85000"/>
          </a:schemeClr>
        </a:solidFill>
      </dgm:spPr>
      <dgm:t>
        <a:bodyPr/>
        <a:lstStyle/>
        <a:p>
          <a:pPr algn="ctr"/>
          <a:r>
            <a:rPr lang="en-IN" sz="1800" b="1" u="none" dirty="0">
              <a:solidFill>
                <a:schemeClr val="tx1"/>
              </a:solidFill>
              <a:latin typeface="Century Gothic" panose="020B0502020202020204" pitchFamily="34" charset="0"/>
            </a:rPr>
            <a:t>Strengthening legal frameworks </a:t>
          </a:r>
          <a:r>
            <a:rPr lang="en-IN" sz="1800" u="none" dirty="0">
              <a:solidFill>
                <a:schemeClr val="tx1"/>
              </a:solidFill>
              <a:latin typeface="Century Gothic" panose="020B0502020202020204" pitchFamily="34" charset="0"/>
            </a:rPr>
            <a:t>and </a:t>
          </a:r>
          <a:r>
            <a:rPr lang="en-IN" sz="1800" b="1" u="none" dirty="0">
              <a:solidFill>
                <a:schemeClr val="tx1"/>
              </a:solidFill>
              <a:latin typeface="Century Gothic" panose="020B0502020202020204" pitchFamily="34" charset="0"/>
            </a:rPr>
            <a:t>certification systems </a:t>
          </a:r>
          <a:r>
            <a:rPr lang="en-IN" sz="1800" u="none" dirty="0">
              <a:solidFill>
                <a:schemeClr val="tx1"/>
              </a:solidFill>
              <a:latin typeface="Century Gothic" panose="020B0502020202020204" pitchFamily="34" charset="0"/>
            </a:rPr>
            <a:t>to fight against illegal logging</a:t>
          </a:r>
          <a:endParaRPr lang="en-US" sz="1800" u="none" dirty="0">
            <a:latin typeface="Century Gothic" panose="020B0502020202020204" pitchFamily="34" charset="0"/>
          </a:endParaRPr>
        </a:p>
      </dgm:t>
    </dgm:pt>
    <dgm:pt modelId="{C213D218-0C1D-44A4-98F4-3459F5182E7A}" type="parTrans" cxnId="{0A58775C-3A3B-4AD0-BBD3-81C00C5EE9B2}">
      <dgm:prSet/>
      <dgm:spPr/>
      <dgm:t>
        <a:bodyPr/>
        <a:lstStyle/>
        <a:p>
          <a:endParaRPr lang="en-US"/>
        </a:p>
      </dgm:t>
    </dgm:pt>
    <dgm:pt modelId="{F18863A0-97E1-4811-9057-744F6C78CBB7}" type="sibTrans" cxnId="{0A58775C-3A3B-4AD0-BBD3-81C00C5EE9B2}">
      <dgm:prSet/>
      <dgm:spPr/>
      <dgm:t>
        <a:bodyPr/>
        <a:lstStyle/>
        <a:p>
          <a:endParaRPr lang="en-US"/>
        </a:p>
      </dgm:t>
    </dgm:pt>
    <dgm:pt modelId="{24ECBB6C-EF57-4FAD-BBCE-FAF95F544282}">
      <dgm:prSet phldrT="[Text]"/>
      <dgm:spPr>
        <a:solidFill>
          <a:schemeClr val="bg1">
            <a:lumMod val="85000"/>
          </a:schemeClr>
        </a:solidFill>
      </dgm:spPr>
      <dgm:t>
        <a:bodyPr/>
        <a:lstStyle/>
        <a:p>
          <a:pPr algn="l"/>
          <a:r>
            <a:rPr lang="en-US" b="1" dirty="0">
              <a:solidFill>
                <a:schemeClr val="tx1"/>
              </a:solidFill>
              <a:latin typeface="Century Gothic" panose="020B0502020202020204" pitchFamily="34" charset="0"/>
            </a:rPr>
            <a:t>Capacity building programs </a:t>
          </a:r>
          <a:r>
            <a:rPr lang="en-US" dirty="0">
              <a:solidFill>
                <a:schemeClr val="tx1"/>
              </a:solidFill>
              <a:latin typeface="Century Gothic" panose="020B0502020202020204" pitchFamily="34" charset="0"/>
            </a:rPr>
            <a:t>and use of forensic tools with enforcement agencies in real-world scenarios.</a:t>
          </a:r>
          <a:endParaRPr lang="en-US" dirty="0"/>
        </a:p>
      </dgm:t>
    </dgm:pt>
    <dgm:pt modelId="{BA26C008-D3B2-4CA5-B0FD-CCAD5203A869}" type="parTrans" cxnId="{8EEA29EC-8DA9-4A7A-87A2-A89AAC7AA665}">
      <dgm:prSet/>
      <dgm:spPr>
        <a:ln w="15875">
          <a:solidFill>
            <a:schemeClr val="tx1"/>
          </a:solidFill>
        </a:ln>
      </dgm:spPr>
      <dgm:t>
        <a:bodyPr/>
        <a:lstStyle/>
        <a:p>
          <a:endParaRPr lang="en-US"/>
        </a:p>
      </dgm:t>
    </dgm:pt>
    <dgm:pt modelId="{BBE01173-12E3-4F22-B017-81F099D72C03}" type="sibTrans" cxnId="{8EEA29EC-8DA9-4A7A-87A2-A89AAC7AA665}">
      <dgm:prSet/>
      <dgm:spPr/>
      <dgm:t>
        <a:bodyPr/>
        <a:lstStyle/>
        <a:p>
          <a:endParaRPr lang="en-US"/>
        </a:p>
      </dgm:t>
    </dgm:pt>
    <dgm:pt modelId="{286DA438-AE75-4D1E-91BF-6DA529588B73}" type="pres">
      <dgm:prSet presAssocID="{E2FAD65F-14B9-408F-9CD6-0ED844AA359C}" presName="hierChild1" presStyleCnt="0">
        <dgm:presLayoutVars>
          <dgm:orgChart val="1"/>
          <dgm:chPref val="1"/>
          <dgm:dir/>
          <dgm:animOne val="branch"/>
          <dgm:animLvl val="lvl"/>
          <dgm:resizeHandles/>
        </dgm:presLayoutVars>
      </dgm:prSet>
      <dgm:spPr/>
    </dgm:pt>
    <dgm:pt modelId="{862B34A8-3F5A-429F-8F1E-3D0049F076CA}" type="pres">
      <dgm:prSet presAssocID="{C8A1AA7D-73FD-459B-8460-F7C0EB5A4849}" presName="hierRoot1" presStyleCnt="0">
        <dgm:presLayoutVars>
          <dgm:hierBranch val="init"/>
        </dgm:presLayoutVars>
      </dgm:prSet>
      <dgm:spPr/>
    </dgm:pt>
    <dgm:pt modelId="{5A996A03-489B-4B07-9CBA-C318F699FFE0}" type="pres">
      <dgm:prSet presAssocID="{C8A1AA7D-73FD-459B-8460-F7C0EB5A4849}" presName="rootComposite1" presStyleCnt="0"/>
      <dgm:spPr/>
    </dgm:pt>
    <dgm:pt modelId="{F9FD4E92-013A-4F49-962F-754928A4FCB6}" type="pres">
      <dgm:prSet presAssocID="{C8A1AA7D-73FD-459B-8460-F7C0EB5A4849}" presName="rootText1" presStyleLbl="node0" presStyleIdx="0" presStyleCnt="1" custScaleX="214532" custLinFactNeighborX="43173" custLinFactNeighborY="13802">
        <dgm:presLayoutVars>
          <dgm:chPref val="3"/>
        </dgm:presLayoutVars>
      </dgm:prSet>
      <dgm:spPr/>
    </dgm:pt>
    <dgm:pt modelId="{C8A31484-7FDD-46FA-9445-99CF50692811}" type="pres">
      <dgm:prSet presAssocID="{C8A1AA7D-73FD-459B-8460-F7C0EB5A4849}" presName="rootConnector1" presStyleLbl="node1" presStyleIdx="0" presStyleCnt="0"/>
      <dgm:spPr/>
    </dgm:pt>
    <dgm:pt modelId="{C54FB5E2-2907-46D8-92AC-C2547C6F3540}" type="pres">
      <dgm:prSet presAssocID="{C8A1AA7D-73FD-459B-8460-F7C0EB5A4849}" presName="hierChild2" presStyleCnt="0"/>
      <dgm:spPr/>
    </dgm:pt>
    <dgm:pt modelId="{4EC6F8AC-BF60-40A7-B335-2DC271957CC2}" type="pres">
      <dgm:prSet presAssocID="{2E33CEC6-8C28-469D-9BF0-8AD368F2F657}" presName="Name37" presStyleLbl="parChTrans1D2" presStyleIdx="0" presStyleCnt="4"/>
      <dgm:spPr/>
    </dgm:pt>
    <dgm:pt modelId="{3604C57C-23EF-4C67-85A0-CEE64120C3CE}" type="pres">
      <dgm:prSet presAssocID="{E2723619-FC37-4F4F-8634-CFC0CA07BB2F}" presName="hierRoot2" presStyleCnt="0">
        <dgm:presLayoutVars>
          <dgm:hierBranch val="init"/>
        </dgm:presLayoutVars>
      </dgm:prSet>
      <dgm:spPr/>
    </dgm:pt>
    <dgm:pt modelId="{75F26A01-B4A3-4591-A0FC-9611EB44693B}" type="pres">
      <dgm:prSet presAssocID="{E2723619-FC37-4F4F-8634-CFC0CA07BB2F}" presName="rootComposite" presStyleCnt="0"/>
      <dgm:spPr/>
    </dgm:pt>
    <dgm:pt modelId="{368184B1-DD71-458D-A39C-C05D2C0C5AB1}" type="pres">
      <dgm:prSet presAssocID="{E2723619-FC37-4F4F-8634-CFC0CA07BB2F}" presName="rootText" presStyleLbl="node2" presStyleIdx="0" presStyleCnt="3" custScaleX="121540" custScaleY="193174">
        <dgm:presLayoutVars>
          <dgm:chPref val="3"/>
        </dgm:presLayoutVars>
      </dgm:prSet>
      <dgm:spPr/>
    </dgm:pt>
    <dgm:pt modelId="{810E196D-7A16-4C6E-82D5-706C894AE8CF}" type="pres">
      <dgm:prSet presAssocID="{E2723619-FC37-4F4F-8634-CFC0CA07BB2F}" presName="rootConnector" presStyleLbl="node2" presStyleIdx="0" presStyleCnt="3"/>
      <dgm:spPr/>
    </dgm:pt>
    <dgm:pt modelId="{7A1D59E0-AC96-4EC6-A20E-60CC880016D6}" type="pres">
      <dgm:prSet presAssocID="{E2723619-FC37-4F4F-8634-CFC0CA07BB2F}" presName="hierChild4" presStyleCnt="0"/>
      <dgm:spPr/>
    </dgm:pt>
    <dgm:pt modelId="{36FD4118-CD09-4CEB-A77A-D8662705E17D}" type="pres">
      <dgm:prSet presAssocID="{E2723619-FC37-4F4F-8634-CFC0CA07BB2F}" presName="hierChild5" presStyleCnt="0"/>
      <dgm:spPr/>
    </dgm:pt>
    <dgm:pt modelId="{FFD00990-52AD-4E42-8067-8776EBDA800C}" type="pres">
      <dgm:prSet presAssocID="{C213D218-0C1D-44A4-98F4-3459F5182E7A}" presName="Name37" presStyleLbl="parChTrans1D2" presStyleIdx="1" presStyleCnt="4"/>
      <dgm:spPr/>
    </dgm:pt>
    <dgm:pt modelId="{84E2976D-88C8-4164-9758-09E5E023AD3F}" type="pres">
      <dgm:prSet presAssocID="{9224F258-B0A4-412C-833E-E0A1A7BFFE94}" presName="hierRoot2" presStyleCnt="0">
        <dgm:presLayoutVars>
          <dgm:hierBranch val="init"/>
        </dgm:presLayoutVars>
      </dgm:prSet>
      <dgm:spPr/>
    </dgm:pt>
    <dgm:pt modelId="{34D5A198-0611-46CB-934C-A316B12F010F}" type="pres">
      <dgm:prSet presAssocID="{9224F258-B0A4-412C-833E-E0A1A7BFFE94}" presName="rootComposite" presStyleCnt="0"/>
      <dgm:spPr/>
    </dgm:pt>
    <dgm:pt modelId="{28314122-E131-43CF-97C6-E0FABB0616CF}" type="pres">
      <dgm:prSet presAssocID="{9224F258-B0A4-412C-833E-E0A1A7BFFE94}" presName="rootText" presStyleLbl="node2" presStyleIdx="1" presStyleCnt="3" custScaleX="141804" custScaleY="186898">
        <dgm:presLayoutVars>
          <dgm:chPref val="3"/>
        </dgm:presLayoutVars>
      </dgm:prSet>
      <dgm:spPr/>
    </dgm:pt>
    <dgm:pt modelId="{D10F88A0-1412-4280-9384-9F7F97DEAEFD}" type="pres">
      <dgm:prSet presAssocID="{9224F258-B0A4-412C-833E-E0A1A7BFFE94}" presName="rootConnector" presStyleLbl="node2" presStyleIdx="1" presStyleCnt="3"/>
      <dgm:spPr/>
    </dgm:pt>
    <dgm:pt modelId="{A6686A5A-3374-426F-A76D-7AD59D004191}" type="pres">
      <dgm:prSet presAssocID="{9224F258-B0A4-412C-833E-E0A1A7BFFE94}" presName="hierChild4" presStyleCnt="0"/>
      <dgm:spPr/>
    </dgm:pt>
    <dgm:pt modelId="{B53D84DA-C206-4FD0-B45C-8A2D5371256B}" type="pres">
      <dgm:prSet presAssocID="{9224F258-B0A4-412C-833E-E0A1A7BFFE94}" presName="hierChild5" presStyleCnt="0"/>
      <dgm:spPr/>
    </dgm:pt>
    <dgm:pt modelId="{C076F74D-A97E-4A3B-B850-F24F9BC1094E}" type="pres">
      <dgm:prSet presAssocID="{BA26C008-D3B2-4CA5-B0FD-CCAD5203A869}" presName="Name37" presStyleLbl="parChTrans1D2" presStyleIdx="2" presStyleCnt="4"/>
      <dgm:spPr/>
    </dgm:pt>
    <dgm:pt modelId="{4A1C03BE-882E-4B29-9BF1-8ED56D2183D4}" type="pres">
      <dgm:prSet presAssocID="{24ECBB6C-EF57-4FAD-BBCE-FAF95F544282}" presName="hierRoot2" presStyleCnt="0">
        <dgm:presLayoutVars>
          <dgm:hierBranch val="init"/>
        </dgm:presLayoutVars>
      </dgm:prSet>
      <dgm:spPr/>
    </dgm:pt>
    <dgm:pt modelId="{8B0DF02D-4998-439D-BCB3-4AEEB67ADF32}" type="pres">
      <dgm:prSet presAssocID="{24ECBB6C-EF57-4FAD-BBCE-FAF95F544282}" presName="rootComposite" presStyleCnt="0"/>
      <dgm:spPr/>
    </dgm:pt>
    <dgm:pt modelId="{A86A8296-EFD3-4714-887A-90E42745E431}" type="pres">
      <dgm:prSet presAssocID="{24ECBB6C-EF57-4FAD-BBCE-FAF95F544282}" presName="rootText" presStyleLbl="node2" presStyleIdx="2" presStyleCnt="3" custScaleX="118063" custScaleY="173852">
        <dgm:presLayoutVars>
          <dgm:chPref val="3"/>
        </dgm:presLayoutVars>
      </dgm:prSet>
      <dgm:spPr/>
    </dgm:pt>
    <dgm:pt modelId="{E91DF27B-284A-4B61-969A-FCB3DAF61069}" type="pres">
      <dgm:prSet presAssocID="{24ECBB6C-EF57-4FAD-BBCE-FAF95F544282}" presName="rootConnector" presStyleLbl="node2" presStyleIdx="2" presStyleCnt="3"/>
      <dgm:spPr/>
    </dgm:pt>
    <dgm:pt modelId="{F8963ECF-1367-498A-9B27-C753F5CD55D2}" type="pres">
      <dgm:prSet presAssocID="{24ECBB6C-EF57-4FAD-BBCE-FAF95F544282}" presName="hierChild4" presStyleCnt="0"/>
      <dgm:spPr/>
    </dgm:pt>
    <dgm:pt modelId="{31B48318-9E94-446A-A240-7A9CB172374F}" type="pres">
      <dgm:prSet presAssocID="{24ECBB6C-EF57-4FAD-BBCE-FAF95F544282}" presName="hierChild5" presStyleCnt="0"/>
      <dgm:spPr/>
    </dgm:pt>
    <dgm:pt modelId="{1F0E3A15-2CA0-4F29-8BDE-88968D266EE6}" type="pres">
      <dgm:prSet presAssocID="{C8A1AA7D-73FD-459B-8460-F7C0EB5A4849}" presName="hierChild3" presStyleCnt="0"/>
      <dgm:spPr/>
    </dgm:pt>
    <dgm:pt modelId="{8E159666-1FE6-4889-9BB9-DEFC9C989B8A}" type="pres">
      <dgm:prSet presAssocID="{C2D5C5E9-A2FD-4DB5-86B7-4AE5C82B55B3}" presName="Name111" presStyleLbl="parChTrans1D2" presStyleIdx="3" presStyleCnt="4"/>
      <dgm:spPr/>
    </dgm:pt>
    <dgm:pt modelId="{4939AF69-D9B2-4BD1-854F-9148A723387F}" type="pres">
      <dgm:prSet presAssocID="{609E9158-0671-44DC-A0A2-837DD0880D8A}" presName="hierRoot3" presStyleCnt="0">
        <dgm:presLayoutVars>
          <dgm:hierBranch val="init"/>
        </dgm:presLayoutVars>
      </dgm:prSet>
      <dgm:spPr/>
    </dgm:pt>
    <dgm:pt modelId="{7C5058E5-5A96-46FD-B4EE-03E79ADA9E41}" type="pres">
      <dgm:prSet presAssocID="{609E9158-0671-44DC-A0A2-837DD0880D8A}" presName="rootComposite3" presStyleCnt="0"/>
      <dgm:spPr/>
    </dgm:pt>
    <dgm:pt modelId="{55A97875-CBD9-4B35-8A96-05A08D5C999A}" type="pres">
      <dgm:prSet presAssocID="{609E9158-0671-44DC-A0A2-837DD0880D8A}" presName="rootText3" presStyleLbl="asst1" presStyleIdx="0" presStyleCnt="1" custScaleX="181400" custScaleY="169359" custLinFactX="45812" custLinFactNeighborX="100000" custLinFactNeighborY="-313">
        <dgm:presLayoutVars>
          <dgm:chPref val="3"/>
        </dgm:presLayoutVars>
      </dgm:prSet>
      <dgm:spPr/>
    </dgm:pt>
    <dgm:pt modelId="{6B98BD65-DA01-46DD-8BBD-BE168554E8BF}" type="pres">
      <dgm:prSet presAssocID="{609E9158-0671-44DC-A0A2-837DD0880D8A}" presName="rootConnector3" presStyleLbl="asst1" presStyleIdx="0" presStyleCnt="1"/>
      <dgm:spPr/>
    </dgm:pt>
    <dgm:pt modelId="{02F3C3B2-CAFD-4C42-942C-C3EAB0E68DD9}" type="pres">
      <dgm:prSet presAssocID="{609E9158-0671-44DC-A0A2-837DD0880D8A}" presName="hierChild6" presStyleCnt="0"/>
      <dgm:spPr/>
    </dgm:pt>
    <dgm:pt modelId="{258EA865-9000-4561-8239-206C44A28A6A}" type="pres">
      <dgm:prSet presAssocID="{609E9158-0671-44DC-A0A2-837DD0880D8A}" presName="hierChild7" presStyleCnt="0"/>
      <dgm:spPr/>
    </dgm:pt>
  </dgm:ptLst>
  <dgm:cxnLst>
    <dgm:cxn modelId="{9A611213-E3F8-46BB-871B-D8135D344EBC}" srcId="{E2FAD65F-14B9-408F-9CD6-0ED844AA359C}" destId="{C8A1AA7D-73FD-459B-8460-F7C0EB5A4849}" srcOrd="0" destOrd="0" parTransId="{26A3F1F6-462B-4874-98D2-72B40ADB6E21}" sibTransId="{2F0EBEC3-152F-48E7-95C5-CEAEFCEBFA0C}"/>
    <dgm:cxn modelId="{821C5515-7657-42D5-9D69-7BE7DF1D43E2}" srcId="{C8A1AA7D-73FD-459B-8460-F7C0EB5A4849}" destId="{609E9158-0671-44DC-A0A2-837DD0880D8A}" srcOrd="0" destOrd="0" parTransId="{C2D5C5E9-A2FD-4DB5-86B7-4AE5C82B55B3}" sibTransId="{DF18ECB9-1A17-4620-BA56-2FCC436B2D66}"/>
    <dgm:cxn modelId="{E77AFC25-ECF0-431E-93C4-8524F60F99AF}" srcId="{C8A1AA7D-73FD-459B-8460-F7C0EB5A4849}" destId="{E2723619-FC37-4F4F-8634-CFC0CA07BB2F}" srcOrd="1" destOrd="0" parTransId="{2E33CEC6-8C28-469D-9BF0-8AD368F2F657}" sibTransId="{EB88F767-A956-42FA-B32C-C9287832105F}"/>
    <dgm:cxn modelId="{78581D2D-0D88-4E80-A65A-60847B1455C2}" type="presOf" srcId="{BA26C008-D3B2-4CA5-B0FD-CCAD5203A869}" destId="{C076F74D-A97E-4A3B-B850-F24F9BC1094E}" srcOrd="0" destOrd="0" presId="urn:microsoft.com/office/officeart/2005/8/layout/orgChart1"/>
    <dgm:cxn modelId="{3CDF903D-2108-4055-AE44-7ADB4700EEB3}" type="presOf" srcId="{609E9158-0671-44DC-A0A2-837DD0880D8A}" destId="{55A97875-CBD9-4B35-8A96-05A08D5C999A}" srcOrd="0" destOrd="0" presId="urn:microsoft.com/office/officeart/2005/8/layout/orgChart1"/>
    <dgm:cxn modelId="{0A58775C-3A3B-4AD0-BBD3-81C00C5EE9B2}" srcId="{C8A1AA7D-73FD-459B-8460-F7C0EB5A4849}" destId="{9224F258-B0A4-412C-833E-E0A1A7BFFE94}" srcOrd="2" destOrd="0" parTransId="{C213D218-0C1D-44A4-98F4-3459F5182E7A}" sibTransId="{F18863A0-97E1-4811-9057-744F6C78CBB7}"/>
    <dgm:cxn modelId="{DB69B064-D044-4B2E-8242-75F2B51914BD}" type="presOf" srcId="{9224F258-B0A4-412C-833E-E0A1A7BFFE94}" destId="{28314122-E131-43CF-97C6-E0FABB0616CF}" srcOrd="0" destOrd="0" presId="urn:microsoft.com/office/officeart/2005/8/layout/orgChart1"/>
    <dgm:cxn modelId="{78A4806A-F4EE-4471-A8AC-E3F97DE6F4A5}" type="presOf" srcId="{609E9158-0671-44DC-A0A2-837DD0880D8A}" destId="{6B98BD65-DA01-46DD-8BBD-BE168554E8BF}" srcOrd="1" destOrd="0" presId="urn:microsoft.com/office/officeart/2005/8/layout/orgChart1"/>
    <dgm:cxn modelId="{4EB2F573-26A4-43AB-89C6-311552C2CECB}" type="presOf" srcId="{C8A1AA7D-73FD-459B-8460-F7C0EB5A4849}" destId="{F9FD4E92-013A-4F49-962F-754928A4FCB6}" srcOrd="0" destOrd="0" presId="urn:microsoft.com/office/officeart/2005/8/layout/orgChart1"/>
    <dgm:cxn modelId="{F361D056-7486-40B5-8D4D-D0E361C2A7BA}" type="presOf" srcId="{C2D5C5E9-A2FD-4DB5-86B7-4AE5C82B55B3}" destId="{8E159666-1FE6-4889-9BB9-DEFC9C989B8A}" srcOrd="0" destOrd="0" presId="urn:microsoft.com/office/officeart/2005/8/layout/orgChart1"/>
    <dgm:cxn modelId="{46FBC081-B1A8-477A-9F36-59D5E48A9AA8}" type="presOf" srcId="{24ECBB6C-EF57-4FAD-BBCE-FAF95F544282}" destId="{A86A8296-EFD3-4714-887A-90E42745E431}" srcOrd="0" destOrd="0" presId="urn:microsoft.com/office/officeart/2005/8/layout/orgChart1"/>
    <dgm:cxn modelId="{A41F7788-36E9-44F3-BA66-CD88EB5501B0}" type="presOf" srcId="{E2FAD65F-14B9-408F-9CD6-0ED844AA359C}" destId="{286DA438-AE75-4D1E-91BF-6DA529588B73}" srcOrd="0" destOrd="0" presId="urn:microsoft.com/office/officeart/2005/8/layout/orgChart1"/>
    <dgm:cxn modelId="{3994D298-D1FC-4DDD-BC9B-B27E083BD40F}" type="presOf" srcId="{9224F258-B0A4-412C-833E-E0A1A7BFFE94}" destId="{D10F88A0-1412-4280-9384-9F7F97DEAEFD}" srcOrd="1" destOrd="0" presId="urn:microsoft.com/office/officeart/2005/8/layout/orgChart1"/>
    <dgm:cxn modelId="{F008619C-1B25-4010-B163-DFD0910D8707}" type="presOf" srcId="{E2723619-FC37-4F4F-8634-CFC0CA07BB2F}" destId="{368184B1-DD71-458D-A39C-C05D2C0C5AB1}" srcOrd="0" destOrd="0" presId="urn:microsoft.com/office/officeart/2005/8/layout/orgChart1"/>
    <dgm:cxn modelId="{8B7838B2-8867-4F77-86E6-16A48DAD5B24}" type="presOf" srcId="{C8A1AA7D-73FD-459B-8460-F7C0EB5A4849}" destId="{C8A31484-7FDD-46FA-9445-99CF50692811}" srcOrd="1" destOrd="0" presId="urn:microsoft.com/office/officeart/2005/8/layout/orgChart1"/>
    <dgm:cxn modelId="{8274A1DE-E906-46A7-B2ED-C07A78FFF5AC}" type="presOf" srcId="{24ECBB6C-EF57-4FAD-BBCE-FAF95F544282}" destId="{E91DF27B-284A-4B61-969A-FCB3DAF61069}" srcOrd="1" destOrd="0" presId="urn:microsoft.com/office/officeart/2005/8/layout/orgChart1"/>
    <dgm:cxn modelId="{0CD428E1-4596-4F24-BAE0-940D2AC57905}" type="presOf" srcId="{C213D218-0C1D-44A4-98F4-3459F5182E7A}" destId="{FFD00990-52AD-4E42-8067-8776EBDA800C}" srcOrd="0" destOrd="0" presId="urn:microsoft.com/office/officeart/2005/8/layout/orgChart1"/>
    <dgm:cxn modelId="{29379CE2-D484-4B23-A5E7-66F9207A8BE6}" type="presOf" srcId="{E2723619-FC37-4F4F-8634-CFC0CA07BB2F}" destId="{810E196D-7A16-4C6E-82D5-706C894AE8CF}" srcOrd="1" destOrd="0" presId="urn:microsoft.com/office/officeart/2005/8/layout/orgChart1"/>
    <dgm:cxn modelId="{16B03AE5-E225-402C-A31E-4F8492F91EE8}" type="presOf" srcId="{2E33CEC6-8C28-469D-9BF0-8AD368F2F657}" destId="{4EC6F8AC-BF60-40A7-B335-2DC271957CC2}" srcOrd="0" destOrd="0" presId="urn:microsoft.com/office/officeart/2005/8/layout/orgChart1"/>
    <dgm:cxn modelId="{8EEA29EC-8DA9-4A7A-87A2-A89AAC7AA665}" srcId="{C8A1AA7D-73FD-459B-8460-F7C0EB5A4849}" destId="{24ECBB6C-EF57-4FAD-BBCE-FAF95F544282}" srcOrd="3" destOrd="0" parTransId="{BA26C008-D3B2-4CA5-B0FD-CCAD5203A869}" sibTransId="{BBE01173-12E3-4F22-B017-81F099D72C03}"/>
    <dgm:cxn modelId="{24AD5D0A-A38D-4285-B8A6-0B64F1CDB707}" type="presParOf" srcId="{286DA438-AE75-4D1E-91BF-6DA529588B73}" destId="{862B34A8-3F5A-429F-8F1E-3D0049F076CA}" srcOrd="0" destOrd="0" presId="urn:microsoft.com/office/officeart/2005/8/layout/orgChart1"/>
    <dgm:cxn modelId="{93195427-2B90-4F4E-9919-B138FF1D9757}" type="presParOf" srcId="{862B34A8-3F5A-429F-8F1E-3D0049F076CA}" destId="{5A996A03-489B-4B07-9CBA-C318F699FFE0}" srcOrd="0" destOrd="0" presId="urn:microsoft.com/office/officeart/2005/8/layout/orgChart1"/>
    <dgm:cxn modelId="{63A6F6D8-12D2-474A-B432-FBDDD00310D4}" type="presParOf" srcId="{5A996A03-489B-4B07-9CBA-C318F699FFE0}" destId="{F9FD4E92-013A-4F49-962F-754928A4FCB6}" srcOrd="0" destOrd="0" presId="urn:microsoft.com/office/officeart/2005/8/layout/orgChart1"/>
    <dgm:cxn modelId="{0246DEC0-E7C5-4B74-B40F-0E3446389897}" type="presParOf" srcId="{5A996A03-489B-4B07-9CBA-C318F699FFE0}" destId="{C8A31484-7FDD-46FA-9445-99CF50692811}" srcOrd="1" destOrd="0" presId="urn:microsoft.com/office/officeart/2005/8/layout/orgChart1"/>
    <dgm:cxn modelId="{CB63BAC3-D9E0-4247-8DBB-7E4B0D9580F6}" type="presParOf" srcId="{862B34A8-3F5A-429F-8F1E-3D0049F076CA}" destId="{C54FB5E2-2907-46D8-92AC-C2547C6F3540}" srcOrd="1" destOrd="0" presId="urn:microsoft.com/office/officeart/2005/8/layout/orgChart1"/>
    <dgm:cxn modelId="{6B8A708E-89FD-46CC-8D66-BDB1C830624B}" type="presParOf" srcId="{C54FB5E2-2907-46D8-92AC-C2547C6F3540}" destId="{4EC6F8AC-BF60-40A7-B335-2DC271957CC2}" srcOrd="0" destOrd="0" presId="urn:microsoft.com/office/officeart/2005/8/layout/orgChart1"/>
    <dgm:cxn modelId="{22F823B5-5918-4B2C-AF38-5D8BDC1BA808}" type="presParOf" srcId="{C54FB5E2-2907-46D8-92AC-C2547C6F3540}" destId="{3604C57C-23EF-4C67-85A0-CEE64120C3CE}" srcOrd="1" destOrd="0" presId="urn:microsoft.com/office/officeart/2005/8/layout/orgChart1"/>
    <dgm:cxn modelId="{9FF53693-F3F8-4F72-9F00-0BF879CAAC41}" type="presParOf" srcId="{3604C57C-23EF-4C67-85A0-CEE64120C3CE}" destId="{75F26A01-B4A3-4591-A0FC-9611EB44693B}" srcOrd="0" destOrd="0" presId="urn:microsoft.com/office/officeart/2005/8/layout/orgChart1"/>
    <dgm:cxn modelId="{B0F607F8-6A99-4C46-A6BD-289187DAE4E7}" type="presParOf" srcId="{75F26A01-B4A3-4591-A0FC-9611EB44693B}" destId="{368184B1-DD71-458D-A39C-C05D2C0C5AB1}" srcOrd="0" destOrd="0" presId="urn:microsoft.com/office/officeart/2005/8/layout/orgChart1"/>
    <dgm:cxn modelId="{E339850D-B792-4AE1-ACCF-575D0D2D85BD}" type="presParOf" srcId="{75F26A01-B4A3-4591-A0FC-9611EB44693B}" destId="{810E196D-7A16-4C6E-82D5-706C894AE8CF}" srcOrd="1" destOrd="0" presId="urn:microsoft.com/office/officeart/2005/8/layout/orgChart1"/>
    <dgm:cxn modelId="{6207A08E-2E80-489B-BC08-CD940B1E2397}" type="presParOf" srcId="{3604C57C-23EF-4C67-85A0-CEE64120C3CE}" destId="{7A1D59E0-AC96-4EC6-A20E-60CC880016D6}" srcOrd="1" destOrd="0" presId="urn:microsoft.com/office/officeart/2005/8/layout/orgChart1"/>
    <dgm:cxn modelId="{32D849D2-0A0B-4BFA-86DA-A18FA5A95F97}" type="presParOf" srcId="{3604C57C-23EF-4C67-85A0-CEE64120C3CE}" destId="{36FD4118-CD09-4CEB-A77A-D8662705E17D}" srcOrd="2" destOrd="0" presId="urn:microsoft.com/office/officeart/2005/8/layout/orgChart1"/>
    <dgm:cxn modelId="{21657E43-2CBE-45C0-AC83-0724949219E2}" type="presParOf" srcId="{C54FB5E2-2907-46D8-92AC-C2547C6F3540}" destId="{FFD00990-52AD-4E42-8067-8776EBDA800C}" srcOrd="2" destOrd="0" presId="urn:microsoft.com/office/officeart/2005/8/layout/orgChart1"/>
    <dgm:cxn modelId="{7BFC6557-8CB6-45E2-8EB9-7CAEF43D370E}" type="presParOf" srcId="{C54FB5E2-2907-46D8-92AC-C2547C6F3540}" destId="{84E2976D-88C8-4164-9758-09E5E023AD3F}" srcOrd="3" destOrd="0" presId="urn:microsoft.com/office/officeart/2005/8/layout/orgChart1"/>
    <dgm:cxn modelId="{79365019-68B0-42B1-B038-D45FBEBD18F5}" type="presParOf" srcId="{84E2976D-88C8-4164-9758-09E5E023AD3F}" destId="{34D5A198-0611-46CB-934C-A316B12F010F}" srcOrd="0" destOrd="0" presId="urn:microsoft.com/office/officeart/2005/8/layout/orgChart1"/>
    <dgm:cxn modelId="{1BC83A72-5FED-4C0C-921C-0114DF7F70E5}" type="presParOf" srcId="{34D5A198-0611-46CB-934C-A316B12F010F}" destId="{28314122-E131-43CF-97C6-E0FABB0616CF}" srcOrd="0" destOrd="0" presId="urn:microsoft.com/office/officeart/2005/8/layout/orgChart1"/>
    <dgm:cxn modelId="{7B5776F1-1F17-4D45-8D7F-C35DAE72B1EF}" type="presParOf" srcId="{34D5A198-0611-46CB-934C-A316B12F010F}" destId="{D10F88A0-1412-4280-9384-9F7F97DEAEFD}" srcOrd="1" destOrd="0" presId="urn:microsoft.com/office/officeart/2005/8/layout/orgChart1"/>
    <dgm:cxn modelId="{AC8CE3B6-A789-45C7-9D31-2A65DBCBFEDC}" type="presParOf" srcId="{84E2976D-88C8-4164-9758-09E5E023AD3F}" destId="{A6686A5A-3374-426F-A76D-7AD59D004191}" srcOrd="1" destOrd="0" presId="urn:microsoft.com/office/officeart/2005/8/layout/orgChart1"/>
    <dgm:cxn modelId="{9D7636D5-4D12-4283-B20D-54B5F88F7BC9}" type="presParOf" srcId="{84E2976D-88C8-4164-9758-09E5E023AD3F}" destId="{B53D84DA-C206-4FD0-B45C-8A2D5371256B}" srcOrd="2" destOrd="0" presId="urn:microsoft.com/office/officeart/2005/8/layout/orgChart1"/>
    <dgm:cxn modelId="{4E2960E4-14FA-4207-9CDC-BBA3A56B5786}" type="presParOf" srcId="{C54FB5E2-2907-46D8-92AC-C2547C6F3540}" destId="{C076F74D-A97E-4A3B-B850-F24F9BC1094E}" srcOrd="4" destOrd="0" presId="urn:microsoft.com/office/officeart/2005/8/layout/orgChart1"/>
    <dgm:cxn modelId="{3071DD97-4591-4261-9C22-41E372A958F0}" type="presParOf" srcId="{C54FB5E2-2907-46D8-92AC-C2547C6F3540}" destId="{4A1C03BE-882E-4B29-9BF1-8ED56D2183D4}" srcOrd="5" destOrd="0" presId="urn:microsoft.com/office/officeart/2005/8/layout/orgChart1"/>
    <dgm:cxn modelId="{A3462E50-6374-4012-B0E1-51062126E238}" type="presParOf" srcId="{4A1C03BE-882E-4B29-9BF1-8ED56D2183D4}" destId="{8B0DF02D-4998-439D-BCB3-4AEEB67ADF32}" srcOrd="0" destOrd="0" presId="urn:microsoft.com/office/officeart/2005/8/layout/orgChart1"/>
    <dgm:cxn modelId="{3539EE39-2927-4AE4-AF36-F72328C33894}" type="presParOf" srcId="{8B0DF02D-4998-439D-BCB3-4AEEB67ADF32}" destId="{A86A8296-EFD3-4714-887A-90E42745E431}" srcOrd="0" destOrd="0" presId="urn:microsoft.com/office/officeart/2005/8/layout/orgChart1"/>
    <dgm:cxn modelId="{39A4F105-C331-43A4-B114-B6653B81A54F}" type="presParOf" srcId="{8B0DF02D-4998-439D-BCB3-4AEEB67ADF32}" destId="{E91DF27B-284A-4B61-969A-FCB3DAF61069}" srcOrd="1" destOrd="0" presId="urn:microsoft.com/office/officeart/2005/8/layout/orgChart1"/>
    <dgm:cxn modelId="{B6878A96-B2B9-4076-963A-74471FA9ACEB}" type="presParOf" srcId="{4A1C03BE-882E-4B29-9BF1-8ED56D2183D4}" destId="{F8963ECF-1367-498A-9B27-C753F5CD55D2}" srcOrd="1" destOrd="0" presId="urn:microsoft.com/office/officeart/2005/8/layout/orgChart1"/>
    <dgm:cxn modelId="{B6DB28E0-9031-4DE2-8C51-E9A7A9E7F1E5}" type="presParOf" srcId="{4A1C03BE-882E-4B29-9BF1-8ED56D2183D4}" destId="{31B48318-9E94-446A-A240-7A9CB172374F}" srcOrd="2" destOrd="0" presId="urn:microsoft.com/office/officeart/2005/8/layout/orgChart1"/>
    <dgm:cxn modelId="{E19B0593-F79D-4B97-8C5E-FA976C99A03E}" type="presParOf" srcId="{862B34A8-3F5A-429F-8F1E-3D0049F076CA}" destId="{1F0E3A15-2CA0-4F29-8BDE-88968D266EE6}" srcOrd="2" destOrd="0" presId="urn:microsoft.com/office/officeart/2005/8/layout/orgChart1"/>
    <dgm:cxn modelId="{1E9187D7-0DA4-476E-8489-C1CE7032AA47}" type="presParOf" srcId="{1F0E3A15-2CA0-4F29-8BDE-88968D266EE6}" destId="{8E159666-1FE6-4889-9BB9-DEFC9C989B8A}" srcOrd="0" destOrd="0" presId="urn:microsoft.com/office/officeart/2005/8/layout/orgChart1"/>
    <dgm:cxn modelId="{D31F69B7-C256-48E0-9D8C-5185CDEFE8EB}" type="presParOf" srcId="{1F0E3A15-2CA0-4F29-8BDE-88968D266EE6}" destId="{4939AF69-D9B2-4BD1-854F-9148A723387F}" srcOrd="1" destOrd="0" presId="urn:microsoft.com/office/officeart/2005/8/layout/orgChart1"/>
    <dgm:cxn modelId="{57990A7F-C393-4321-8638-2F6E018D119D}" type="presParOf" srcId="{4939AF69-D9B2-4BD1-854F-9148A723387F}" destId="{7C5058E5-5A96-46FD-B4EE-03E79ADA9E41}" srcOrd="0" destOrd="0" presId="urn:microsoft.com/office/officeart/2005/8/layout/orgChart1"/>
    <dgm:cxn modelId="{4261225E-4811-4723-8DE7-FBAB9F22D0F3}" type="presParOf" srcId="{7C5058E5-5A96-46FD-B4EE-03E79ADA9E41}" destId="{55A97875-CBD9-4B35-8A96-05A08D5C999A}" srcOrd="0" destOrd="0" presId="urn:microsoft.com/office/officeart/2005/8/layout/orgChart1"/>
    <dgm:cxn modelId="{B3A0C6B9-1DEE-45CE-969D-5FC13CABBA6A}" type="presParOf" srcId="{7C5058E5-5A96-46FD-B4EE-03E79ADA9E41}" destId="{6B98BD65-DA01-46DD-8BBD-BE168554E8BF}" srcOrd="1" destOrd="0" presId="urn:microsoft.com/office/officeart/2005/8/layout/orgChart1"/>
    <dgm:cxn modelId="{49414406-BF53-497E-A397-DACC292B93EB}" type="presParOf" srcId="{4939AF69-D9B2-4BD1-854F-9148A723387F}" destId="{02F3C3B2-CAFD-4C42-942C-C3EAB0E68DD9}" srcOrd="1" destOrd="0" presId="urn:microsoft.com/office/officeart/2005/8/layout/orgChart1"/>
    <dgm:cxn modelId="{8AE1EC96-F402-4328-85C9-B72A210A7304}" type="presParOf" srcId="{4939AF69-D9B2-4BD1-854F-9148A723387F}" destId="{258EA865-9000-4561-8239-206C44A28A6A}" srcOrd="2" destOrd="0" presId="urn:microsoft.com/office/officeart/2005/8/layout/orgChart1"/>
  </dgm:cxnLst>
  <dgm:bg/>
  <dgm:whole>
    <a:ln w="12700">
      <a:solidFill>
        <a:schemeClr val="tx1"/>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59666-1FE6-4889-9BB9-DEFC9C989B8A}">
      <dsp:nvSpPr>
        <dsp:cNvPr id="0" name=""/>
        <dsp:cNvSpPr/>
      </dsp:nvSpPr>
      <dsp:spPr>
        <a:xfrm>
          <a:off x="2853689" y="1180747"/>
          <a:ext cx="1535722" cy="968327"/>
        </a:xfrm>
        <a:custGeom>
          <a:avLst/>
          <a:gdLst/>
          <a:ahLst/>
          <a:cxnLst/>
          <a:rect l="0" t="0" r="0" b="0"/>
          <a:pathLst>
            <a:path>
              <a:moveTo>
                <a:pt x="1535722" y="0"/>
              </a:moveTo>
              <a:lnTo>
                <a:pt x="0" y="9683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76F74D-A97E-4A3B-B850-F24F9BC1094E}">
      <dsp:nvSpPr>
        <dsp:cNvPr id="0" name=""/>
        <dsp:cNvSpPr/>
      </dsp:nvSpPr>
      <dsp:spPr>
        <a:xfrm>
          <a:off x="4389412" y="1180747"/>
          <a:ext cx="1883913" cy="2060771"/>
        </a:xfrm>
        <a:custGeom>
          <a:avLst/>
          <a:gdLst/>
          <a:ahLst/>
          <a:cxnLst/>
          <a:rect l="0" t="0" r="0" b="0"/>
          <a:pathLst>
            <a:path>
              <a:moveTo>
                <a:pt x="0" y="0"/>
              </a:moveTo>
              <a:lnTo>
                <a:pt x="0" y="1880120"/>
              </a:lnTo>
              <a:lnTo>
                <a:pt x="1883913" y="1880120"/>
              </a:lnTo>
              <a:lnTo>
                <a:pt x="1883913" y="2060771"/>
              </a:lnTo>
            </a:path>
          </a:pathLst>
        </a:custGeom>
        <a:noFill/>
        <a:ln w="158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FD00990-52AD-4E42-8067-8776EBDA800C}">
      <dsp:nvSpPr>
        <dsp:cNvPr id="0" name=""/>
        <dsp:cNvSpPr/>
      </dsp:nvSpPr>
      <dsp:spPr>
        <a:xfrm>
          <a:off x="3676537" y="1180747"/>
          <a:ext cx="712874" cy="2060771"/>
        </a:xfrm>
        <a:custGeom>
          <a:avLst/>
          <a:gdLst/>
          <a:ahLst/>
          <a:cxnLst/>
          <a:rect l="0" t="0" r="0" b="0"/>
          <a:pathLst>
            <a:path>
              <a:moveTo>
                <a:pt x="712874" y="0"/>
              </a:moveTo>
              <a:lnTo>
                <a:pt x="712874" y="1880120"/>
              </a:lnTo>
              <a:lnTo>
                <a:pt x="0" y="1880120"/>
              </a:lnTo>
              <a:lnTo>
                <a:pt x="0" y="20607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C6F8AC-BF60-40A7-B335-2DC271957CC2}">
      <dsp:nvSpPr>
        <dsp:cNvPr id="0" name=""/>
        <dsp:cNvSpPr/>
      </dsp:nvSpPr>
      <dsp:spPr>
        <a:xfrm>
          <a:off x="1049838" y="1180747"/>
          <a:ext cx="3339573" cy="2060771"/>
        </a:xfrm>
        <a:custGeom>
          <a:avLst/>
          <a:gdLst/>
          <a:ahLst/>
          <a:cxnLst/>
          <a:rect l="0" t="0" r="0" b="0"/>
          <a:pathLst>
            <a:path>
              <a:moveTo>
                <a:pt x="3339573" y="0"/>
              </a:moveTo>
              <a:lnTo>
                <a:pt x="3339573" y="1880120"/>
              </a:lnTo>
              <a:lnTo>
                <a:pt x="0" y="1880120"/>
              </a:lnTo>
              <a:lnTo>
                <a:pt x="0" y="2060771"/>
              </a:lnTo>
            </a:path>
          </a:pathLst>
        </a:custGeom>
        <a:noFill/>
        <a:ln w="158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9FD4E92-013A-4F49-962F-754928A4FCB6}">
      <dsp:nvSpPr>
        <dsp:cNvPr id="0" name=""/>
        <dsp:cNvSpPr/>
      </dsp:nvSpPr>
      <dsp:spPr>
        <a:xfrm>
          <a:off x="2543916" y="320505"/>
          <a:ext cx="3690990" cy="860242"/>
        </a:xfrm>
        <a:prstGeom prst="rect">
          <a:avLst/>
        </a:prstGeom>
        <a:solidFill>
          <a:schemeClr val="bg1">
            <a:lumMod val="9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u="sng" kern="1200" dirty="0">
              <a:solidFill>
                <a:schemeClr val="tx1"/>
              </a:solidFill>
              <a:latin typeface="Century Gothic" panose="020B0502020202020204" pitchFamily="34" charset="0"/>
            </a:rPr>
            <a:t>Concerted effort across the globe to ensure effective Timber Traceability</a:t>
          </a:r>
          <a:endParaRPr lang="en-US" sz="1800" kern="1200" dirty="0">
            <a:latin typeface="Century Gothic" panose="020B0502020202020204" pitchFamily="34" charset="0"/>
          </a:endParaRPr>
        </a:p>
      </dsp:txBody>
      <dsp:txXfrm>
        <a:off x="2543916" y="320505"/>
        <a:ext cx="3690990" cy="860242"/>
      </dsp:txXfrm>
    </dsp:sp>
    <dsp:sp modelId="{368184B1-DD71-458D-A39C-C05D2C0C5AB1}">
      <dsp:nvSpPr>
        <dsp:cNvPr id="0" name=""/>
        <dsp:cNvSpPr/>
      </dsp:nvSpPr>
      <dsp:spPr>
        <a:xfrm>
          <a:off x="4299" y="3241518"/>
          <a:ext cx="2091077" cy="1661764"/>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u="none" kern="1200" dirty="0">
              <a:solidFill>
                <a:schemeClr val="tx1"/>
              </a:solidFill>
              <a:latin typeface="Century Gothic" panose="020B0502020202020204" pitchFamily="34" charset="0"/>
            </a:rPr>
            <a:t>Harmonizing forensic standards</a:t>
          </a:r>
        </a:p>
        <a:p>
          <a:pPr marL="0" lvl="0" indent="0" algn="ctr" defTabSz="800100">
            <a:lnSpc>
              <a:spcPct val="90000"/>
            </a:lnSpc>
            <a:spcBef>
              <a:spcPct val="0"/>
            </a:spcBef>
            <a:spcAft>
              <a:spcPct val="35000"/>
            </a:spcAft>
            <a:buNone/>
          </a:pPr>
          <a:r>
            <a:rPr lang="en-IN" sz="1800" u="none" kern="1200" dirty="0">
              <a:solidFill>
                <a:schemeClr val="tx1"/>
              </a:solidFill>
              <a:latin typeface="Century Gothic" panose="020B0502020202020204" pitchFamily="34" charset="0"/>
            </a:rPr>
            <a:t>Integrated isotopic, spectral and genetic data on timber species</a:t>
          </a:r>
          <a:endParaRPr lang="en-US" sz="1800" u="none" kern="1200" dirty="0">
            <a:latin typeface="Century Gothic" panose="020B0502020202020204" pitchFamily="34" charset="0"/>
          </a:endParaRPr>
        </a:p>
      </dsp:txBody>
      <dsp:txXfrm>
        <a:off x="4299" y="3241518"/>
        <a:ext cx="2091077" cy="1661764"/>
      </dsp:txXfrm>
    </dsp:sp>
    <dsp:sp modelId="{28314122-E131-43CF-97C6-E0FABB0616CF}">
      <dsp:nvSpPr>
        <dsp:cNvPr id="0" name=""/>
        <dsp:cNvSpPr/>
      </dsp:nvSpPr>
      <dsp:spPr>
        <a:xfrm>
          <a:off x="2456679" y="3241518"/>
          <a:ext cx="2439716" cy="1607776"/>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u="none" kern="1200" dirty="0">
              <a:solidFill>
                <a:schemeClr val="tx1"/>
              </a:solidFill>
              <a:latin typeface="Century Gothic" panose="020B0502020202020204" pitchFamily="34" charset="0"/>
            </a:rPr>
            <a:t>Strengthening legal frameworks </a:t>
          </a:r>
          <a:r>
            <a:rPr lang="en-IN" sz="1800" u="none" kern="1200" dirty="0">
              <a:solidFill>
                <a:schemeClr val="tx1"/>
              </a:solidFill>
              <a:latin typeface="Century Gothic" panose="020B0502020202020204" pitchFamily="34" charset="0"/>
            </a:rPr>
            <a:t>and </a:t>
          </a:r>
          <a:r>
            <a:rPr lang="en-IN" sz="1800" b="1" u="none" kern="1200" dirty="0">
              <a:solidFill>
                <a:schemeClr val="tx1"/>
              </a:solidFill>
              <a:latin typeface="Century Gothic" panose="020B0502020202020204" pitchFamily="34" charset="0"/>
            </a:rPr>
            <a:t>certification systems </a:t>
          </a:r>
          <a:r>
            <a:rPr lang="en-IN" sz="1800" u="none" kern="1200" dirty="0">
              <a:solidFill>
                <a:schemeClr val="tx1"/>
              </a:solidFill>
              <a:latin typeface="Century Gothic" panose="020B0502020202020204" pitchFamily="34" charset="0"/>
            </a:rPr>
            <a:t>to fight against illegal logging</a:t>
          </a:r>
          <a:endParaRPr lang="en-US" sz="1800" u="none" kern="1200" dirty="0">
            <a:latin typeface="Century Gothic" panose="020B0502020202020204" pitchFamily="34" charset="0"/>
          </a:endParaRPr>
        </a:p>
      </dsp:txBody>
      <dsp:txXfrm>
        <a:off x="2456679" y="3241518"/>
        <a:ext cx="2439716" cy="1607776"/>
      </dsp:txXfrm>
    </dsp:sp>
    <dsp:sp modelId="{A86A8296-EFD3-4714-887A-90E42745E431}">
      <dsp:nvSpPr>
        <dsp:cNvPr id="0" name=""/>
        <dsp:cNvSpPr/>
      </dsp:nvSpPr>
      <dsp:spPr>
        <a:xfrm>
          <a:off x="5257697" y="3241518"/>
          <a:ext cx="2031256" cy="1495548"/>
        </a:xfrm>
        <a:prstGeom prst="rect">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chemeClr val="tx1"/>
              </a:solidFill>
              <a:latin typeface="Century Gothic" panose="020B0502020202020204" pitchFamily="34" charset="0"/>
            </a:rPr>
            <a:t>Capacity building programs </a:t>
          </a:r>
          <a:r>
            <a:rPr lang="en-US" sz="1700" kern="1200" dirty="0">
              <a:solidFill>
                <a:schemeClr val="tx1"/>
              </a:solidFill>
              <a:latin typeface="Century Gothic" panose="020B0502020202020204" pitchFamily="34" charset="0"/>
            </a:rPr>
            <a:t>and use of forensic tools with enforcement agencies in real-world scenarios.</a:t>
          </a:r>
          <a:endParaRPr lang="en-US" sz="1700" kern="1200" dirty="0"/>
        </a:p>
      </dsp:txBody>
      <dsp:txXfrm>
        <a:off x="5257697" y="3241518"/>
        <a:ext cx="2031256" cy="1495548"/>
      </dsp:txXfrm>
    </dsp:sp>
    <dsp:sp modelId="{55A97875-CBD9-4B35-8A96-05A08D5C999A}">
      <dsp:nvSpPr>
        <dsp:cNvPr id="0" name=""/>
        <dsp:cNvSpPr/>
      </dsp:nvSpPr>
      <dsp:spPr>
        <a:xfrm>
          <a:off x="2853689" y="1420626"/>
          <a:ext cx="3120959" cy="1456898"/>
        </a:xfrm>
        <a:prstGeom prst="rect">
          <a:avLst/>
        </a:prstGeom>
        <a:solidFill>
          <a:schemeClr val="bg1">
            <a:lumMod val="8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u="none" kern="1200" dirty="0">
              <a:solidFill>
                <a:schemeClr val="tx1"/>
              </a:solidFill>
              <a:latin typeface="Century Gothic" panose="020B0502020202020204" pitchFamily="34" charset="0"/>
            </a:rPr>
            <a:t>A </a:t>
          </a:r>
          <a:r>
            <a:rPr lang="en-IN" sz="1800" b="1" u="none" kern="1200" dirty="0">
              <a:solidFill>
                <a:schemeClr val="tx1"/>
              </a:solidFill>
              <a:latin typeface="Century Gothic" panose="020B0502020202020204" pitchFamily="34" charset="0"/>
            </a:rPr>
            <a:t>global timber forensic database </a:t>
          </a:r>
          <a:r>
            <a:rPr lang="en-IN" sz="1800" u="none" kern="1200" dirty="0">
              <a:solidFill>
                <a:schemeClr val="tx1"/>
              </a:solidFill>
              <a:latin typeface="Century Gothic" panose="020B0502020202020204" pitchFamily="34" charset="0"/>
            </a:rPr>
            <a:t>and ensuring legal frameworks support the enforcement of sustainable timber trade</a:t>
          </a:r>
          <a:endParaRPr lang="en-US" sz="1800" u="none" kern="1200" dirty="0">
            <a:latin typeface="Century Gothic" panose="020B0502020202020204" pitchFamily="34" charset="0"/>
          </a:endParaRPr>
        </a:p>
      </dsp:txBody>
      <dsp:txXfrm>
        <a:off x="2853689" y="1420626"/>
        <a:ext cx="3120959" cy="145689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8D2AE-71E6-42E5-9239-D3934EA76DA5}" type="datetimeFigureOut">
              <a:rPr lang="en-IN" smtClean="0"/>
              <a:t>20-08-2026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6BA509-1EF8-4893-BDD6-B6FA0B72941A}" type="slidenum">
              <a:rPr lang="en-IN" smtClean="0"/>
              <a:t>‹#›</a:t>
            </a:fld>
            <a:endParaRPr lang="en-IN"/>
          </a:p>
        </p:txBody>
      </p:sp>
    </p:spTree>
    <p:extLst>
      <p:ext uri="{BB962C8B-B14F-4D97-AF65-F5344CB8AC3E}">
        <p14:creationId xmlns:p14="http://schemas.microsoft.com/office/powerpoint/2010/main" val="3150179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pPr fontAlgn="base">
              <a:spcBef>
                <a:spcPct val="0"/>
              </a:spcBef>
              <a:spcAft>
                <a:spcPct val="0"/>
              </a:spcAft>
            </a:pPr>
            <a:fld id="{2DEAA1A2-2DF1-4CE4-A75F-5AFDE44AE8D8}"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3789148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1DF0736E-1193-4DF3-8512-38DA479939F8}" type="slidenum">
              <a:rPr lang="de-DE" smtClean="0"/>
              <a:t>27</a:t>
            </a:fld>
            <a:endParaRPr lang="de-DE"/>
          </a:p>
        </p:txBody>
      </p:sp>
    </p:spTree>
    <p:extLst>
      <p:ext uri="{BB962C8B-B14F-4D97-AF65-F5344CB8AC3E}">
        <p14:creationId xmlns:p14="http://schemas.microsoft.com/office/powerpoint/2010/main" val="3658592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pPr fontAlgn="base">
              <a:spcBef>
                <a:spcPct val="0"/>
              </a:spcBef>
              <a:spcAft>
                <a:spcPct val="0"/>
              </a:spcAft>
            </a:pPr>
            <a:fld id="{2DEAA1A2-2DF1-4CE4-A75F-5AFDE44AE8D8}" type="slidenum">
              <a:rPr lang="en-US" altLang="en-US" smtClean="0"/>
              <a:pPr fontAlgn="base">
                <a:spcBef>
                  <a:spcPct val="0"/>
                </a:spcBef>
                <a:spcAft>
                  <a:spcPct val="0"/>
                </a:spcAft>
              </a:pPr>
              <a:t>3</a:t>
            </a:fld>
            <a:endParaRPr lang="en-US" altLang="en-US"/>
          </a:p>
        </p:txBody>
      </p:sp>
    </p:spTree>
    <p:extLst>
      <p:ext uri="{BB962C8B-B14F-4D97-AF65-F5344CB8AC3E}">
        <p14:creationId xmlns:p14="http://schemas.microsoft.com/office/powerpoint/2010/main" val="3166112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6FF98-574C-4E35-8F75-C42CB8FB7489}" type="slidenum">
              <a:rPr lang="en-US" smtClean="0"/>
              <a:t>7</a:t>
            </a:fld>
            <a:endParaRPr lang="en-US"/>
          </a:p>
        </p:txBody>
      </p:sp>
    </p:spTree>
    <p:extLst>
      <p:ext uri="{BB962C8B-B14F-4D97-AF65-F5344CB8AC3E}">
        <p14:creationId xmlns:p14="http://schemas.microsoft.com/office/powerpoint/2010/main" val="2631172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B3687BF-2878-4638-AC01-62E5D9AE7B5B}" type="slidenum">
              <a:rPr lang="en-IN" smtClean="0"/>
              <a:t>13</a:t>
            </a:fld>
            <a:endParaRPr lang="en-IN"/>
          </a:p>
        </p:txBody>
      </p:sp>
    </p:spTree>
    <p:extLst>
      <p:ext uri="{BB962C8B-B14F-4D97-AF65-F5344CB8AC3E}">
        <p14:creationId xmlns:p14="http://schemas.microsoft.com/office/powerpoint/2010/main" val="2648635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6FF98-574C-4E35-8F75-C42CB8FB7489}" type="slidenum">
              <a:rPr lang="en-US" smtClean="0"/>
              <a:t>18</a:t>
            </a:fld>
            <a:endParaRPr lang="en-US"/>
          </a:p>
        </p:txBody>
      </p:sp>
    </p:spTree>
    <p:extLst>
      <p:ext uri="{BB962C8B-B14F-4D97-AF65-F5344CB8AC3E}">
        <p14:creationId xmlns:p14="http://schemas.microsoft.com/office/powerpoint/2010/main" val="991157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DF0736E-1193-4DF3-8512-38DA479939F8}" type="slidenum">
              <a:rPr lang="de-DE" smtClean="0"/>
              <a:t>19</a:t>
            </a:fld>
            <a:endParaRPr lang="de-DE"/>
          </a:p>
        </p:txBody>
      </p:sp>
    </p:spTree>
    <p:extLst>
      <p:ext uri="{BB962C8B-B14F-4D97-AF65-F5344CB8AC3E}">
        <p14:creationId xmlns:p14="http://schemas.microsoft.com/office/powerpoint/2010/main" val="528514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6FF98-574C-4E35-8F75-C42CB8FB7489}" type="slidenum">
              <a:rPr lang="en-US" smtClean="0"/>
              <a:t>20</a:t>
            </a:fld>
            <a:endParaRPr lang="en-US"/>
          </a:p>
        </p:txBody>
      </p:sp>
    </p:spTree>
    <p:extLst>
      <p:ext uri="{BB962C8B-B14F-4D97-AF65-F5344CB8AC3E}">
        <p14:creationId xmlns:p14="http://schemas.microsoft.com/office/powerpoint/2010/main" val="1906480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6FF98-574C-4E35-8F75-C42CB8FB7489}" type="slidenum">
              <a:rPr lang="en-US" smtClean="0"/>
              <a:t>21</a:t>
            </a:fld>
            <a:endParaRPr lang="en-US"/>
          </a:p>
        </p:txBody>
      </p:sp>
    </p:spTree>
    <p:extLst>
      <p:ext uri="{BB962C8B-B14F-4D97-AF65-F5344CB8AC3E}">
        <p14:creationId xmlns:p14="http://schemas.microsoft.com/office/powerpoint/2010/main" val="1532301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6FF98-574C-4E35-8F75-C42CB8FB7489}" type="slidenum">
              <a:rPr lang="en-US" smtClean="0"/>
              <a:t>22</a:t>
            </a:fld>
            <a:endParaRPr lang="en-US"/>
          </a:p>
        </p:txBody>
      </p:sp>
    </p:spTree>
    <p:extLst>
      <p:ext uri="{BB962C8B-B14F-4D97-AF65-F5344CB8AC3E}">
        <p14:creationId xmlns:p14="http://schemas.microsoft.com/office/powerpoint/2010/main" val="3479255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965262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724957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2791148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2" name="Rectangle 1"/>
          <p:cNvSpPr/>
          <p:nvPr/>
        </p:nvSpPr>
        <p:spPr>
          <a:xfrm>
            <a:off x="784430" y="6651626"/>
            <a:ext cx="4995576" cy="206375"/>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3" name="Rectangle 2"/>
          <p:cNvSpPr/>
          <p:nvPr/>
        </p:nvSpPr>
        <p:spPr>
          <a:xfrm>
            <a:off x="5780006" y="6651626"/>
            <a:ext cx="6411995" cy="206375"/>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4" name="Right Triangle 3"/>
          <p:cNvSpPr/>
          <p:nvPr/>
        </p:nvSpPr>
        <p:spPr>
          <a:xfrm>
            <a:off x="1" y="42864"/>
            <a:ext cx="784429" cy="6815137"/>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5" name="Right Triangle 4"/>
          <p:cNvSpPr/>
          <p:nvPr/>
        </p:nvSpPr>
        <p:spPr>
          <a:xfrm flipH="1" flipV="1">
            <a:off x="1" y="0"/>
            <a:ext cx="784429" cy="6858000"/>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pic>
        <p:nvPicPr>
          <p:cNvPr id="6" name="Picture 10" descr="C:\Users\ramya\Downloads\KSCSTE-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9" y="3194051"/>
            <a:ext cx="75108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F:\_Rajkumar_12-12-17\F_Feb-2017\After August 2014\Amphibians\Raorchestes travancoricus\Review\KFRI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912" y="2363788"/>
            <a:ext cx="531952"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rot="16200000">
            <a:off x="-985005" y="5558580"/>
            <a:ext cx="2265363" cy="400155"/>
          </a:xfrm>
          <a:prstGeom prst="rect">
            <a:avLst/>
          </a:prstGeom>
          <a:noFill/>
        </p:spPr>
        <p:txBody>
          <a:bodyPr>
            <a:spAutoFit/>
          </a:bodyPr>
          <a:lstStyle/>
          <a:p>
            <a:pPr>
              <a:defRPr/>
            </a:pPr>
            <a:r>
              <a:rPr lang="en-IN" sz="1999" dirty="0">
                <a:solidFill>
                  <a:schemeClr val="bg1"/>
                </a:solidFill>
                <a:latin typeface="Stencil" panose="040409050D0802020404" pitchFamily="82" charset="0"/>
              </a:rPr>
              <a:t>KSCSTE - KFRI</a:t>
            </a:r>
          </a:p>
        </p:txBody>
      </p:sp>
      <p:sp>
        <p:nvSpPr>
          <p:cNvPr id="9" name="Date Placeholder 3"/>
          <p:cNvSpPr>
            <a:spLocks noGrp="1"/>
          </p:cNvSpPr>
          <p:nvPr>
            <p:ph type="dt" sz="half" idx="10"/>
          </p:nvPr>
        </p:nvSpPr>
        <p:spPr/>
        <p:txBody>
          <a:bodyPr/>
          <a:lstStyle>
            <a:lvl1pPr>
              <a:defRPr/>
            </a:lvl1pPr>
          </a:lstStyle>
          <a:p>
            <a:endParaRPr lang="en-IN"/>
          </a:p>
        </p:txBody>
      </p:sp>
      <p:sp>
        <p:nvSpPr>
          <p:cNvPr id="10" name="Footer Placeholder 4"/>
          <p:cNvSpPr>
            <a:spLocks noGrp="1"/>
          </p:cNvSpPr>
          <p:nvPr>
            <p:ph type="ftr" sz="quarter" idx="11"/>
          </p:nvPr>
        </p:nvSpPr>
        <p:spPr/>
        <p:txBody>
          <a:bodyPr/>
          <a:lstStyle>
            <a:lvl1pPr>
              <a:defRPr/>
            </a:lvl1pPr>
          </a:lstStyle>
          <a:p>
            <a:endParaRPr lang="en-IN"/>
          </a:p>
        </p:txBody>
      </p:sp>
      <p:sp>
        <p:nvSpPr>
          <p:cNvPr id="11" name="Slide Number Placeholder 5"/>
          <p:cNvSpPr>
            <a:spLocks noGrp="1"/>
          </p:cNvSpPr>
          <p:nvPr>
            <p:ph type="sldNum" sz="quarter" idx="12"/>
          </p:nvPr>
        </p:nvSpPr>
        <p:spPr/>
        <p:txBody>
          <a:bodyPr/>
          <a:lstStyle>
            <a:lvl1pPr>
              <a:defRPr/>
            </a:lvl1pPr>
          </a:lstStyle>
          <a:p>
            <a:fld id="{91F12D90-1EAA-448E-930C-86317F269027}" type="slidenum">
              <a:rPr lang="en-IN" smtClean="0"/>
              <a:t>‹#›</a:t>
            </a:fld>
            <a:endParaRPr lang="en-IN"/>
          </a:p>
        </p:txBody>
      </p:sp>
    </p:spTree>
    <p:extLst>
      <p:ext uri="{BB962C8B-B14F-4D97-AF65-F5344CB8AC3E}">
        <p14:creationId xmlns:p14="http://schemas.microsoft.com/office/powerpoint/2010/main" val="495168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2" name="Rectangle 1"/>
          <p:cNvSpPr/>
          <p:nvPr/>
        </p:nvSpPr>
        <p:spPr>
          <a:xfrm>
            <a:off x="784430" y="6651626"/>
            <a:ext cx="4995576" cy="206375"/>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3" name="Rectangle 2"/>
          <p:cNvSpPr/>
          <p:nvPr/>
        </p:nvSpPr>
        <p:spPr>
          <a:xfrm>
            <a:off x="5780006" y="6651626"/>
            <a:ext cx="6411995" cy="206375"/>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4" name="Right Triangle 3"/>
          <p:cNvSpPr/>
          <p:nvPr/>
        </p:nvSpPr>
        <p:spPr>
          <a:xfrm>
            <a:off x="1" y="42864"/>
            <a:ext cx="784429" cy="6815137"/>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sp>
        <p:nvSpPr>
          <p:cNvPr id="5" name="Right Triangle 4"/>
          <p:cNvSpPr/>
          <p:nvPr/>
        </p:nvSpPr>
        <p:spPr>
          <a:xfrm flipH="1" flipV="1">
            <a:off x="1" y="0"/>
            <a:ext cx="784429" cy="6858000"/>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800"/>
          </a:p>
        </p:txBody>
      </p:sp>
      <p:pic>
        <p:nvPicPr>
          <p:cNvPr id="6" name="Picture 10" descr="C:\Users\ramya\Downloads\KSCSTE-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9" y="3194051"/>
            <a:ext cx="75108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F:\_Rajkumar_12-12-17\F_Feb-2017\After August 2014\Amphibians\Raorchestes travancoricus\Review\KFRI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912" y="2363788"/>
            <a:ext cx="531952"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rot="16200000">
            <a:off x="-985005" y="5558580"/>
            <a:ext cx="2265363" cy="400155"/>
          </a:xfrm>
          <a:prstGeom prst="rect">
            <a:avLst/>
          </a:prstGeom>
          <a:noFill/>
        </p:spPr>
        <p:txBody>
          <a:bodyPr>
            <a:spAutoFit/>
          </a:bodyPr>
          <a:lstStyle/>
          <a:p>
            <a:pPr>
              <a:defRPr/>
            </a:pPr>
            <a:r>
              <a:rPr lang="en-IN" sz="1999" dirty="0">
                <a:solidFill>
                  <a:schemeClr val="bg1"/>
                </a:solidFill>
                <a:latin typeface="Stencil" panose="040409050D0802020404" pitchFamily="82" charset="0"/>
              </a:rPr>
              <a:t>KSCSTE - KFRI</a:t>
            </a:r>
          </a:p>
        </p:txBody>
      </p:sp>
      <p:sp>
        <p:nvSpPr>
          <p:cNvPr id="9" name="Date Placeholder 3"/>
          <p:cNvSpPr>
            <a:spLocks noGrp="1"/>
          </p:cNvSpPr>
          <p:nvPr>
            <p:ph type="dt" sz="half" idx="10"/>
          </p:nvPr>
        </p:nvSpPr>
        <p:spPr/>
        <p:txBody>
          <a:bodyPr/>
          <a:lstStyle>
            <a:lvl1pPr>
              <a:defRPr/>
            </a:lvl1pPr>
          </a:lstStyle>
          <a:p>
            <a:pPr>
              <a:defRPr/>
            </a:pPr>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936ABE17-375E-429F-A5CC-78D7E563036F}" type="slidenum">
              <a:rPr lang="en-US"/>
              <a:pPr>
                <a:defRPr/>
              </a:pPr>
              <a:t>‹#›</a:t>
            </a:fld>
            <a:endParaRPr lang="en-US"/>
          </a:p>
        </p:txBody>
      </p:sp>
    </p:spTree>
    <p:extLst>
      <p:ext uri="{BB962C8B-B14F-4D97-AF65-F5344CB8AC3E}">
        <p14:creationId xmlns:p14="http://schemas.microsoft.com/office/powerpoint/2010/main" val="303728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54940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2525633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567512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2899021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38450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237274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1393152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33F9BD-9108-4890-8534-682C19648A7F}" type="slidenum">
              <a:rPr lang="en-IN" smtClean="0"/>
              <a:t>‹#›</a:t>
            </a:fld>
            <a:endParaRPr lang="en-IN"/>
          </a:p>
        </p:txBody>
      </p:sp>
    </p:spTree>
    <p:extLst>
      <p:ext uri="{BB962C8B-B14F-4D97-AF65-F5344CB8AC3E}">
        <p14:creationId xmlns:p14="http://schemas.microsoft.com/office/powerpoint/2010/main" val="4082458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3F9BD-9108-4890-8534-682C19648A7F}" type="slidenum">
              <a:rPr lang="en-IN" smtClean="0"/>
              <a:t>‹#›</a:t>
            </a:fld>
            <a:endParaRPr lang="en-IN"/>
          </a:p>
        </p:txBody>
      </p:sp>
    </p:spTree>
    <p:extLst>
      <p:ext uri="{BB962C8B-B14F-4D97-AF65-F5344CB8AC3E}">
        <p14:creationId xmlns:p14="http://schemas.microsoft.com/office/powerpoint/2010/main" val="4223866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1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9.png"/><Relationship Id="rId2" Type="http://schemas.openxmlformats.org/officeDocument/2006/relationships/image" Target="../media/image45.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png"/><Relationship Id="rId19" Type="http://schemas.openxmlformats.org/officeDocument/2006/relationships/image" Target="../media/image12.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7"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13.xml"/><Relationship Id="rId6" Type="http://schemas.openxmlformats.org/officeDocument/2006/relationships/image" Target="../media/image64.png"/><Relationship Id="rId5" Type="http://schemas.openxmlformats.org/officeDocument/2006/relationships/image" Target="../media/image63.tiff"/><Relationship Id="rId4" Type="http://schemas.openxmlformats.org/officeDocument/2006/relationships/image" Target="../media/image62.jpeg"/></Relationships>
</file>

<file path=ppt/slides/_rels/slide15.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png"/><Relationship Id="rId7" Type="http://schemas.openxmlformats.org/officeDocument/2006/relationships/image" Target="../media/image69.jp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10" Type="http://schemas.openxmlformats.org/officeDocument/2006/relationships/image" Target="../media/image12.png"/><Relationship Id="rId4" Type="http://schemas.openxmlformats.org/officeDocument/2006/relationships/image" Target="../media/image66.jpe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6.xml"/><Relationship Id="rId6" Type="http://schemas.openxmlformats.org/officeDocument/2006/relationships/image" Target="../media/image75.png"/><Relationship Id="rId5" Type="http://schemas.openxmlformats.org/officeDocument/2006/relationships/image" Target="../media/image74.jpeg"/><Relationship Id="rId4" Type="http://schemas.openxmlformats.org/officeDocument/2006/relationships/image" Target="../media/image73.png"/><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7.png"/><Relationship Id="rId7" Type="http://schemas.openxmlformats.org/officeDocument/2006/relationships/image" Target="../media/image1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1.jpg"/></Relationships>
</file>

<file path=ppt/slides/_rels/slide19.xml.rels><?xml version="1.0" encoding="UTF-8" standalone="yes"?>
<Relationships xmlns="http://schemas.openxmlformats.org/package/2006/relationships"><Relationship Id="rId8" Type="http://schemas.openxmlformats.org/officeDocument/2006/relationships/image" Target="../media/image84.jpg"/><Relationship Id="rId3" Type="http://schemas.openxmlformats.org/officeDocument/2006/relationships/image" Target="../media/image25.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3.jpeg"/><Relationship Id="rId10" Type="http://schemas.openxmlformats.org/officeDocument/2006/relationships/image" Target="../media/image86.jpeg"/><Relationship Id="rId4" Type="http://schemas.openxmlformats.org/officeDocument/2006/relationships/image" Target="../media/image82.png"/><Relationship Id="rId9"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slide" Target="slide1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90.jpg"/><Relationship Id="rId3" Type="http://schemas.openxmlformats.org/officeDocument/2006/relationships/image" Target="../media/image11.png"/><Relationship Id="rId7" Type="http://schemas.openxmlformats.org/officeDocument/2006/relationships/image" Target="../media/image89.jp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91.jp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5.png"/><Relationship Id="rId4" Type="http://schemas.openxmlformats.org/officeDocument/2006/relationships/image" Target="../media/image94.jpeg"/><Relationship Id="rId9" Type="http://schemas.microsoft.com/office/2007/relationships/diagramDrawing" Target="../diagrams/drawing1.xml"/></Relationships>
</file>

<file path=ppt/slides/_rels/slide26.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05.jpg"/><Relationship Id="rId18" Type="http://schemas.openxmlformats.org/officeDocument/2006/relationships/image" Target="../media/image110.jpg"/><Relationship Id="rId3" Type="http://schemas.openxmlformats.org/officeDocument/2006/relationships/image" Target="../media/image96.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jpg"/><Relationship Id="rId2" Type="http://schemas.openxmlformats.org/officeDocument/2006/relationships/image" Target="../media/image95.jpeg"/><Relationship Id="rId16" Type="http://schemas.openxmlformats.org/officeDocument/2006/relationships/image" Target="../media/image108.jpeg"/><Relationship Id="rId20" Type="http://schemas.microsoft.com/office/2007/relationships/hdphoto" Target="../media/hdphoto2.wdp"/><Relationship Id="rId1" Type="http://schemas.openxmlformats.org/officeDocument/2006/relationships/slideLayout" Target="../slideLayouts/slideLayout2.xml"/><Relationship Id="rId6" Type="http://schemas.openxmlformats.org/officeDocument/2006/relationships/image" Target="../media/image69.jpg"/><Relationship Id="rId11" Type="http://schemas.openxmlformats.org/officeDocument/2006/relationships/image" Target="../media/image103.jpg"/><Relationship Id="rId5" Type="http://schemas.openxmlformats.org/officeDocument/2006/relationships/image" Target="../media/image98.jpg"/><Relationship Id="rId15" Type="http://schemas.openxmlformats.org/officeDocument/2006/relationships/image" Target="../media/image107.jpg"/><Relationship Id="rId10" Type="http://schemas.openxmlformats.org/officeDocument/2006/relationships/image" Target="../media/image102.jpeg"/><Relationship Id="rId19" Type="http://schemas.openxmlformats.org/officeDocument/2006/relationships/image" Target="../media/image111.png"/><Relationship Id="rId4" Type="http://schemas.openxmlformats.org/officeDocument/2006/relationships/image" Target="../media/image97.png"/><Relationship Id="rId9" Type="http://schemas.openxmlformats.org/officeDocument/2006/relationships/image" Target="../media/image101.png"/><Relationship Id="rId14" Type="http://schemas.openxmlformats.org/officeDocument/2006/relationships/image" Target="../media/image106.jpg"/></Relationships>
</file>

<file path=ppt/slides/_rels/slide2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0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jpg"/><Relationship Id="rId7" Type="http://schemas.openxmlformats.org/officeDocument/2006/relationships/image" Target="../media/image11.png"/><Relationship Id="rId12"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7.jpeg"/><Relationship Id="rId5" Type="http://schemas.openxmlformats.org/officeDocument/2006/relationships/image" Target="../media/image9.png"/><Relationship Id="rId10" Type="http://schemas.openxmlformats.org/officeDocument/2006/relationships/image" Target="../media/image16.jpeg"/><Relationship Id="rId4" Type="http://schemas.openxmlformats.org/officeDocument/2006/relationships/image" Target="../media/image14.jp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png"/><Relationship Id="rId7" Type="http://schemas.openxmlformats.org/officeDocument/2006/relationships/image" Target="../media/image29.jp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png"/><Relationship Id="rId10" Type="http://schemas.openxmlformats.org/officeDocument/2006/relationships/image" Target="../media/image12.png"/><Relationship Id="rId4" Type="http://schemas.openxmlformats.org/officeDocument/2006/relationships/image" Target="../media/image26.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3.png"/><Relationship Id="rId7" Type="http://schemas.openxmlformats.org/officeDocument/2006/relationships/image" Target="../media/image11.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27797"/>
            <a:ext cx="12399264" cy="6985797"/>
          </a:xfrm>
          <a:prstGeom prst="rect">
            <a:avLst/>
          </a:prstGeom>
        </p:spPr>
      </p:pic>
      <p:sp>
        <p:nvSpPr>
          <p:cNvPr id="3" name="object 3"/>
          <p:cNvSpPr txBox="1"/>
          <p:nvPr/>
        </p:nvSpPr>
        <p:spPr>
          <a:xfrm>
            <a:off x="-131554" y="6261592"/>
            <a:ext cx="12192000" cy="505267"/>
          </a:xfrm>
          <a:prstGeom prst="rect">
            <a:avLst/>
          </a:prstGeom>
        </p:spPr>
        <p:txBody>
          <a:bodyPr vert="horz" wrap="square" lIns="0" tIns="12700" rIns="0" bIns="0" rtlCol="0">
            <a:spAutoFit/>
          </a:bodyPr>
          <a:lstStyle/>
          <a:p>
            <a:pPr marL="12700" algn="ctr">
              <a:lnSpc>
                <a:spcPct val="100000"/>
              </a:lnSpc>
              <a:spcBef>
                <a:spcPts val="100"/>
              </a:spcBef>
            </a:pPr>
            <a:r>
              <a:rPr lang="en-US" sz="3200" b="1" spc="5" dirty="0">
                <a:solidFill>
                  <a:schemeClr val="bg1"/>
                </a:solidFill>
                <a:latin typeface="Palatino Linotype"/>
                <a:cs typeface="Palatino Linotype"/>
              </a:rPr>
              <a:t>KSCSTE-KERALA</a:t>
            </a:r>
            <a:r>
              <a:rPr lang="en-US" sz="3200" b="1" spc="-10" dirty="0">
                <a:solidFill>
                  <a:schemeClr val="bg1"/>
                </a:solidFill>
                <a:latin typeface="Palatino Linotype"/>
                <a:cs typeface="Palatino Linotype"/>
              </a:rPr>
              <a:t> </a:t>
            </a:r>
            <a:r>
              <a:rPr lang="en-US" sz="3200" b="1" spc="-5" dirty="0">
                <a:solidFill>
                  <a:schemeClr val="bg1"/>
                </a:solidFill>
                <a:latin typeface="Palatino Linotype"/>
                <a:cs typeface="Palatino Linotype"/>
              </a:rPr>
              <a:t>FOREST</a:t>
            </a:r>
            <a:r>
              <a:rPr lang="en-US" sz="3200" b="1" spc="-20" dirty="0">
                <a:solidFill>
                  <a:schemeClr val="bg1"/>
                </a:solidFill>
                <a:latin typeface="Palatino Linotype"/>
                <a:cs typeface="Palatino Linotype"/>
              </a:rPr>
              <a:t> </a:t>
            </a:r>
            <a:r>
              <a:rPr lang="en-US" sz="3200" b="1" dirty="0">
                <a:solidFill>
                  <a:schemeClr val="bg1"/>
                </a:solidFill>
                <a:latin typeface="Palatino Linotype"/>
                <a:cs typeface="Palatino Linotype"/>
              </a:rPr>
              <a:t>RESEARCH</a:t>
            </a:r>
            <a:r>
              <a:rPr lang="en-US" sz="3200" b="1" spc="-40" dirty="0">
                <a:solidFill>
                  <a:schemeClr val="bg1"/>
                </a:solidFill>
                <a:latin typeface="Palatino Linotype"/>
                <a:cs typeface="Palatino Linotype"/>
              </a:rPr>
              <a:t> </a:t>
            </a:r>
            <a:r>
              <a:rPr lang="en-US" sz="3200" b="1" spc="-5" dirty="0">
                <a:solidFill>
                  <a:schemeClr val="bg1"/>
                </a:solidFill>
                <a:latin typeface="Palatino Linotype"/>
                <a:cs typeface="Palatino Linotype"/>
              </a:rPr>
              <a:t>INSTITUTE</a:t>
            </a:r>
            <a:endParaRPr lang="en-US" sz="3200" dirty="0">
              <a:solidFill>
                <a:schemeClr val="bg1"/>
              </a:solidFill>
              <a:latin typeface="Palatino Linotype"/>
              <a:cs typeface="Palatino Linotype"/>
            </a:endParaRPr>
          </a:p>
        </p:txBody>
      </p:sp>
      <p:sp>
        <p:nvSpPr>
          <p:cNvPr id="9" name="Rectangle 8"/>
          <p:cNvSpPr/>
          <p:nvPr/>
        </p:nvSpPr>
        <p:spPr>
          <a:xfrm>
            <a:off x="1580572" y="2139124"/>
            <a:ext cx="7640208" cy="1225977"/>
          </a:xfrm>
          <a:prstGeom prst="rect">
            <a:avLst/>
          </a:prstGeom>
        </p:spPr>
        <p:txBody>
          <a:bodyPr wrap="square">
            <a:spAutoFit/>
          </a:bodyPr>
          <a:lstStyle/>
          <a:p>
            <a:pPr marL="1821814" marR="5080" indent="-1809750" algn="ctr">
              <a:lnSpc>
                <a:spcPct val="100000"/>
              </a:lnSpc>
              <a:spcBef>
                <a:spcPts val="100"/>
              </a:spcBef>
            </a:pPr>
            <a:r>
              <a:rPr lang="en-US" sz="2400" b="1" dirty="0">
                <a:latin typeface="Palatino Linotype"/>
                <a:cs typeface="Palatino Linotype"/>
              </a:rPr>
              <a:t>Dr. Suma </a:t>
            </a:r>
            <a:r>
              <a:rPr lang="en-US" sz="2400" b="1" dirty="0" err="1">
                <a:latin typeface="Palatino Linotype"/>
                <a:cs typeface="Palatino Linotype"/>
              </a:rPr>
              <a:t>Arun</a:t>
            </a:r>
            <a:r>
              <a:rPr lang="en-US" sz="2400" b="1" dirty="0">
                <a:latin typeface="Palatino Linotype"/>
                <a:cs typeface="Palatino Linotype"/>
              </a:rPr>
              <a:t> Dev </a:t>
            </a:r>
          </a:p>
          <a:p>
            <a:pPr marL="1821814" marR="5080" indent="-1809750" algn="ctr">
              <a:lnSpc>
                <a:spcPct val="100000"/>
              </a:lnSpc>
              <a:spcBef>
                <a:spcPts val="100"/>
              </a:spcBef>
            </a:pPr>
            <a:r>
              <a:rPr lang="en-US" sz="2400" b="1" dirty="0">
                <a:latin typeface="Palatino Linotype"/>
                <a:cs typeface="Palatino Linotype"/>
              </a:rPr>
              <a:t>Senior Principal Scientist &amp; Head</a:t>
            </a:r>
          </a:p>
          <a:p>
            <a:pPr marL="1821814" marR="5080" indent="-1809750" algn="ctr">
              <a:lnSpc>
                <a:spcPct val="100000"/>
              </a:lnSpc>
              <a:spcBef>
                <a:spcPts val="100"/>
              </a:spcBef>
            </a:pPr>
            <a:r>
              <a:rPr lang="en-US" sz="2400" b="1" dirty="0">
                <a:latin typeface="Palatino Linotype"/>
                <a:cs typeface="Palatino Linotype"/>
              </a:rPr>
              <a:t>Forest Genetics and Biotechnology Division, KFRI</a:t>
            </a:r>
            <a:endParaRPr lang="en-US" sz="2400" dirty="0">
              <a:latin typeface="Palatino Linotype"/>
              <a:cs typeface="Palatino Linotype"/>
            </a:endParaRPr>
          </a:p>
        </p:txBody>
      </p:sp>
      <p:pic>
        <p:nvPicPr>
          <p:cNvPr id="10" name="Picture 5" descr="C:\Users\user\Downloads\Kerala State Council for Science, Technology and Environment.png">
            <a:extLst>
              <a:ext uri="{FF2B5EF4-FFF2-40B4-BE49-F238E27FC236}">
                <a16:creationId xmlns:a16="http://schemas.microsoft.com/office/drawing/2014/main" id="{B697B721-90CA-4050-B9A9-6CFF5746B5BE}"/>
              </a:ext>
            </a:extLst>
          </p:cNvPr>
          <p:cNvPicPr>
            <a:picLocks noChangeAspect="1" noChangeArrowheads="1"/>
          </p:cNvPicPr>
          <p:nvPr/>
        </p:nvPicPr>
        <p:blipFill>
          <a:blip r:embed="rId3"/>
          <a:srcRect/>
          <a:stretch>
            <a:fillRect/>
          </a:stretch>
        </p:blipFill>
        <p:spPr bwMode="auto">
          <a:xfrm>
            <a:off x="224461" y="4954364"/>
            <a:ext cx="1144413" cy="1256314"/>
          </a:xfrm>
          <a:prstGeom prst="rect">
            <a:avLst/>
          </a:prstGeom>
          <a:noFill/>
        </p:spPr>
      </p:pic>
      <p:pic>
        <p:nvPicPr>
          <p:cNvPr id="11" name="Picture 10"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11061681" y="4903897"/>
            <a:ext cx="998765" cy="1518059"/>
          </a:xfrm>
          <a:prstGeom prst="rect">
            <a:avLst/>
          </a:prstGeom>
          <a:noFill/>
        </p:spPr>
      </p:pic>
      <p:sp>
        <p:nvSpPr>
          <p:cNvPr id="12" name="Slide Number Placeholder 11"/>
          <p:cNvSpPr>
            <a:spLocks noGrp="1"/>
          </p:cNvSpPr>
          <p:nvPr>
            <p:ph type="sldNum" sz="quarter" idx="12"/>
          </p:nvPr>
        </p:nvSpPr>
        <p:spPr/>
        <p:txBody>
          <a:bodyPr/>
          <a:lstStyle/>
          <a:p>
            <a:fld id="{9733F9BD-9108-4890-8534-682C19648A7F}" type="slidenum">
              <a:rPr lang="en-IN" smtClean="0"/>
              <a:t>1</a:t>
            </a:fld>
            <a:endParaRPr lang="en-IN" dirty="0"/>
          </a:p>
        </p:txBody>
      </p:sp>
      <p:sp>
        <p:nvSpPr>
          <p:cNvPr id="13" name="Textfeld 17">
            <a:extLst>
              <a:ext uri="{FF2B5EF4-FFF2-40B4-BE49-F238E27FC236}">
                <a16:creationId xmlns:a16="http://schemas.microsoft.com/office/drawing/2014/main" id="{DA85E1B8-4FA3-47BB-899B-E1D5DAEC7970}"/>
              </a:ext>
            </a:extLst>
          </p:cNvPr>
          <p:cNvSpPr txBox="1"/>
          <p:nvPr/>
        </p:nvSpPr>
        <p:spPr>
          <a:xfrm>
            <a:off x="490452" y="183078"/>
            <a:ext cx="10424160" cy="1138773"/>
          </a:xfrm>
          <a:prstGeom prst="rect">
            <a:avLst/>
          </a:prstGeom>
          <a:solidFill>
            <a:schemeClr val="bg1">
              <a:lumMod val="95000"/>
            </a:schemeClr>
          </a:solidFill>
        </p:spPr>
        <p:txBody>
          <a:bodyPr wrap="square">
            <a:spAutoFit/>
          </a:bodyPr>
          <a:lstStyle/>
          <a:p>
            <a:pPr algn="ctr"/>
            <a:r>
              <a:rPr lang="en-IN" sz="3400" b="1" i="1" dirty="0">
                <a:solidFill>
                  <a:schemeClr val="accent6">
                    <a:lumMod val="50000"/>
                  </a:schemeClr>
                </a:solidFill>
                <a:latin typeface="Century Gothic" panose="020B0502020202020204" pitchFamily="34" charset="0"/>
                <a:cs typeface="Times New Roman" panose="02020603050405020304" pitchFamily="18" charset="0"/>
              </a:rPr>
              <a:t>Forensic Tools for Tracing Timber Theft and Geographic Origin in Legal Teak Supply Chains</a:t>
            </a:r>
            <a:endParaRPr lang="en-US" sz="3400" b="1" i="1" dirty="0">
              <a:solidFill>
                <a:schemeClr val="accent6">
                  <a:lumMod val="50000"/>
                </a:schemeClr>
              </a:solidFill>
              <a:latin typeface="Century Gothic" panose="020B0502020202020204" pitchFamily="34" charset="0"/>
              <a:cs typeface="Times New Roman" panose="02020603050405020304" pitchFamily="18" charset="0"/>
            </a:endParaRPr>
          </a:p>
        </p:txBody>
      </p:sp>
      <p:sp>
        <p:nvSpPr>
          <p:cNvPr id="14" name="TextBox 13"/>
          <p:cNvSpPr txBox="1"/>
          <p:nvPr/>
        </p:nvSpPr>
        <p:spPr>
          <a:xfrm>
            <a:off x="3598115" y="5582521"/>
            <a:ext cx="5203033" cy="400110"/>
          </a:xfrm>
          <a:prstGeom prst="rect">
            <a:avLst/>
          </a:prstGeom>
          <a:noFill/>
        </p:spPr>
        <p:txBody>
          <a:bodyPr wrap="square" rtlCol="0">
            <a:spAutoFit/>
          </a:bodyPr>
          <a:lstStyle/>
          <a:p>
            <a:r>
              <a:rPr lang="en-IN" sz="2000" i="1" dirty="0">
                <a:solidFill>
                  <a:schemeClr val="bg1"/>
                </a:solidFill>
              </a:rPr>
              <a:t>10</a:t>
            </a:r>
            <a:r>
              <a:rPr lang="en-IN" sz="2000" i="1" baseline="30000" dirty="0">
                <a:solidFill>
                  <a:schemeClr val="bg1"/>
                </a:solidFill>
              </a:rPr>
              <a:t>th</a:t>
            </a:r>
            <a:r>
              <a:rPr lang="en-IN" sz="2000" i="1" dirty="0">
                <a:solidFill>
                  <a:schemeClr val="bg1"/>
                </a:solidFill>
              </a:rPr>
              <a:t> ITTO-BMLEH WEBINAR - 20</a:t>
            </a:r>
            <a:r>
              <a:rPr lang="en-IN" sz="2000" i="1" baseline="30000" dirty="0">
                <a:solidFill>
                  <a:schemeClr val="bg1"/>
                </a:solidFill>
              </a:rPr>
              <a:t>TH</a:t>
            </a:r>
            <a:r>
              <a:rPr lang="en-IN" sz="2000" i="1" dirty="0">
                <a:solidFill>
                  <a:schemeClr val="bg1"/>
                </a:solidFill>
              </a:rPr>
              <a:t> AUGUST 2026</a:t>
            </a:r>
          </a:p>
        </p:txBody>
      </p:sp>
    </p:spTree>
    <p:extLst>
      <p:ext uri="{BB962C8B-B14F-4D97-AF65-F5344CB8AC3E}">
        <p14:creationId xmlns:p14="http://schemas.microsoft.com/office/powerpoint/2010/main" val="1479873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8220B1D7-BE8D-4921-8F2E-EC4B80EC1B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2891" y="47542"/>
            <a:ext cx="2433704" cy="448908"/>
          </a:xfrm>
          <a:prstGeom prst="rect">
            <a:avLst/>
          </a:prstGeom>
        </p:spPr>
      </p:pic>
      <p:pic>
        <p:nvPicPr>
          <p:cNvPr id="4" name="Grafik 3">
            <a:extLst>
              <a:ext uri="{FF2B5EF4-FFF2-40B4-BE49-F238E27FC236}">
                <a16:creationId xmlns:a16="http://schemas.microsoft.com/office/drawing/2014/main" id="{57D67352-4C10-4BA8-9E05-40D4FC4401D3}"/>
              </a:ext>
            </a:extLst>
          </p:cNvPr>
          <p:cNvPicPr>
            <a:picLocks noChangeAspect="1"/>
          </p:cNvPicPr>
          <p:nvPr/>
        </p:nvPicPr>
        <p:blipFill rotWithShape="1">
          <a:blip r:embed="rId3"/>
          <a:srcRect l="15301" t="16864" r="23290" b="40513"/>
          <a:stretch/>
        </p:blipFill>
        <p:spPr>
          <a:xfrm>
            <a:off x="6149441" y="3673559"/>
            <a:ext cx="5979090" cy="2559347"/>
          </a:xfrm>
          <a:prstGeom prst="rect">
            <a:avLst/>
          </a:prstGeom>
        </p:spPr>
      </p:pic>
      <p:pic>
        <p:nvPicPr>
          <p:cNvPr id="20" name="Grafik 19">
            <a:extLst>
              <a:ext uri="{FF2B5EF4-FFF2-40B4-BE49-F238E27FC236}">
                <a16:creationId xmlns:a16="http://schemas.microsoft.com/office/drawing/2014/main" id="{92012AAE-925F-41BF-BCF4-760BD001D9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9635" y="610109"/>
            <a:ext cx="5033374" cy="2759681"/>
          </a:xfrm>
          <a:prstGeom prst="rect">
            <a:avLst/>
          </a:prstGeom>
        </p:spPr>
      </p:pic>
      <p:sp>
        <p:nvSpPr>
          <p:cNvPr id="22" name="Textfeld 21">
            <a:extLst>
              <a:ext uri="{FF2B5EF4-FFF2-40B4-BE49-F238E27FC236}">
                <a16:creationId xmlns:a16="http://schemas.microsoft.com/office/drawing/2014/main" id="{550AD852-1A7C-479F-9FFE-E47C67FD69D1}"/>
              </a:ext>
            </a:extLst>
          </p:cNvPr>
          <p:cNvSpPr txBox="1"/>
          <p:nvPr/>
        </p:nvSpPr>
        <p:spPr>
          <a:xfrm>
            <a:off x="6705821" y="3275160"/>
            <a:ext cx="4797188" cy="338554"/>
          </a:xfrm>
          <a:prstGeom prst="rect">
            <a:avLst/>
          </a:prstGeom>
          <a:noFill/>
        </p:spPr>
        <p:txBody>
          <a:bodyPr wrap="square">
            <a:spAutoFit/>
          </a:bodyPr>
          <a:lstStyle/>
          <a:p>
            <a:r>
              <a:rPr lang="en-US" sz="1600" b="1" dirty="0"/>
              <a:t>Two-dimensional plot of </a:t>
            </a:r>
            <a:r>
              <a:rPr lang="en-US" sz="1600" b="1" dirty="0" err="1"/>
              <a:t>PCoA</a:t>
            </a:r>
            <a:r>
              <a:rPr lang="en-US" sz="1600" b="1" dirty="0"/>
              <a:t> of 18 teak populations</a:t>
            </a:r>
            <a:endParaRPr lang="de-DE" sz="1600" b="1" dirty="0"/>
          </a:p>
        </p:txBody>
      </p:sp>
      <p:grpSp>
        <p:nvGrpSpPr>
          <p:cNvPr id="12" name="Group 11"/>
          <p:cNvGrpSpPr/>
          <p:nvPr/>
        </p:nvGrpSpPr>
        <p:grpSpPr>
          <a:xfrm>
            <a:off x="-23375" y="-12137"/>
            <a:ext cx="12215375" cy="6890655"/>
            <a:chOff x="-23375" y="-12137"/>
            <a:chExt cx="12215375" cy="6890655"/>
          </a:xfrm>
        </p:grpSpPr>
        <p:sp>
          <p:nvSpPr>
            <p:cNvPr id="13" name="Rectangle 12"/>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4" name="Group 13"/>
            <p:cNvGrpSpPr/>
            <p:nvPr/>
          </p:nvGrpSpPr>
          <p:grpSpPr>
            <a:xfrm>
              <a:off x="-23375" y="-12137"/>
              <a:ext cx="5832416" cy="6890655"/>
              <a:chOff x="-23375" y="-12137"/>
              <a:chExt cx="5832416" cy="6890655"/>
            </a:xfrm>
          </p:grpSpPr>
          <p:grpSp>
            <p:nvGrpSpPr>
              <p:cNvPr id="16" name="Group 15"/>
              <p:cNvGrpSpPr/>
              <p:nvPr/>
            </p:nvGrpSpPr>
            <p:grpSpPr>
              <a:xfrm>
                <a:off x="-23375" y="-12137"/>
                <a:ext cx="5832416" cy="6890655"/>
                <a:chOff x="-51771" y="-3"/>
                <a:chExt cx="5832416" cy="6890655"/>
              </a:xfrm>
            </p:grpSpPr>
            <p:sp>
              <p:nvSpPr>
                <p:cNvPr id="18" name="Right Triangle 17"/>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Box 18"/>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1" name="Rectangle 20"/>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ight Triangle 22"/>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5" name="Picture 24"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142426" y="2363010"/>
                  <a:ext cx="531984" cy="787852"/>
                </a:xfrm>
                <a:prstGeom prst="rect">
                  <a:avLst/>
                </a:prstGeom>
                <a:noFill/>
              </p:spPr>
            </p:pic>
          </p:grpSp>
          <p:pic>
            <p:nvPicPr>
              <p:cNvPr id="17" name="Picture 16"/>
              <p:cNvPicPr>
                <a:picLocks noChangeAspect="1"/>
              </p:cNvPicPr>
              <p:nvPr/>
            </p:nvPicPr>
            <p:blipFill>
              <a:blip r:embed="rId6"/>
              <a:stretch>
                <a:fillRect/>
              </a:stretch>
            </p:blipFill>
            <p:spPr>
              <a:xfrm>
                <a:off x="107657" y="1354120"/>
                <a:ext cx="659577" cy="775729"/>
              </a:xfrm>
              <a:prstGeom prst="rect">
                <a:avLst/>
              </a:prstGeom>
            </p:spPr>
          </p:pic>
        </p:grpSp>
      </p:grpSp>
      <p:sp>
        <p:nvSpPr>
          <p:cNvPr id="10" name="Rectangle 4">
            <a:extLst>
              <a:ext uri="{FF2B5EF4-FFF2-40B4-BE49-F238E27FC236}">
                <a16:creationId xmlns:a16="http://schemas.microsoft.com/office/drawing/2014/main" id="{098435AB-CDC7-49F2-9CBC-4A647C9AD26A}"/>
              </a:ext>
            </a:extLst>
          </p:cNvPr>
          <p:cNvSpPr/>
          <p:nvPr/>
        </p:nvSpPr>
        <p:spPr>
          <a:xfrm>
            <a:off x="170822" y="59898"/>
            <a:ext cx="9761457"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GENOMEWIDE SSRs: GENE ECOLOGICAL ZONATION IN TEAK</a:t>
            </a:r>
          </a:p>
        </p:txBody>
      </p:sp>
      <p:sp>
        <p:nvSpPr>
          <p:cNvPr id="24" name="Textfeld 23">
            <a:extLst>
              <a:ext uri="{FF2B5EF4-FFF2-40B4-BE49-F238E27FC236}">
                <a16:creationId xmlns:a16="http://schemas.microsoft.com/office/drawing/2014/main" id="{286172DE-C489-4667-B45E-D995E0419468}"/>
              </a:ext>
            </a:extLst>
          </p:cNvPr>
          <p:cNvSpPr txBox="1"/>
          <p:nvPr/>
        </p:nvSpPr>
        <p:spPr>
          <a:xfrm>
            <a:off x="883204" y="716302"/>
            <a:ext cx="5174845" cy="5016758"/>
          </a:xfrm>
          <a:prstGeom prst="rect">
            <a:avLst/>
          </a:prstGeom>
          <a:noFill/>
        </p:spPr>
        <p:txBody>
          <a:bodyPr wrap="square">
            <a:spAutoFit/>
          </a:bodyPr>
          <a:lstStyle/>
          <a:p>
            <a:pPr marL="285750" indent="-285750" algn="just">
              <a:buFont typeface="Arial" panose="020B0604020202020204" pitchFamily="34" charset="0"/>
              <a:buChar char="•"/>
            </a:pPr>
            <a:r>
              <a:rPr lang="en-US" sz="2000" b="1" dirty="0">
                <a:solidFill>
                  <a:srgbClr val="0070C0"/>
                </a:solidFill>
                <a:latin typeface="Century Gothic" panose="020B0502020202020204" pitchFamily="34" charset="0"/>
                <a:ea typeface="Tahoma" panose="020B0604030504040204" pitchFamily="34" charset="0"/>
                <a:cs typeface="Times New Roman" panose="02020603050405020304" pitchFamily="18" charset="0"/>
              </a:rPr>
              <a:t>Population genetic structure </a:t>
            </a:r>
            <a:r>
              <a:rPr lang="en-US" sz="2000" dirty="0">
                <a:latin typeface="Century Gothic" panose="020B0502020202020204" pitchFamily="34" charset="0"/>
                <a:ea typeface="Tahoma" panose="020B0604030504040204" pitchFamily="34" charset="0"/>
                <a:cs typeface="Times New Roman" panose="02020603050405020304" pitchFamily="18" charset="0"/>
              </a:rPr>
              <a:t>of </a:t>
            </a:r>
            <a:r>
              <a:rPr lang="en-US" sz="2000" i="1" dirty="0">
                <a:latin typeface="Century Gothic" panose="020B0502020202020204" pitchFamily="34" charset="0"/>
                <a:ea typeface="Tahoma" panose="020B0604030504040204" pitchFamily="34" charset="0"/>
                <a:cs typeface="Times New Roman" panose="02020603050405020304" pitchFamily="18" charset="0"/>
              </a:rPr>
              <a:t>Tectona grandis</a:t>
            </a:r>
            <a:r>
              <a:rPr lang="en-US" sz="2000" dirty="0">
                <a:latin typeface="Century Gothic" panose="020B0502020202020204" pitchFamily="34" charset="0"/>
                <a:ea typeface="Tahoma" panose="020B0604030504040204" pitchFamily="34" charset="0"/>
                <a:cs typeface="Times New Roman" panose="02020603050405020304" pitchFamily="18" charset="0"/>
              </a:rPr>
              <a:t> L. from diverse eco-geographical gradients </a:t>
            </a:r>
          </a:p>
          <a:p>
            <a:pPr marL="285750" indent="-285750" algn="just">
              <a:buFont typeface="Arial" panose="020B0604020202020204" pitchFamily="34" charset="0"/>
              <a:buChar char="•"/>
            </a:pPr>
            <a:endParaRPr lang="en-US" sz="2000" dirty="0">
              <a:latin typeface="Century Gothic" panose="020B0502020202020204" pitchFamily="34" charset="0"/>
              <a:ea typeface="Tahoma" panose="020B0604030504040204" pitchFamily="34" charset="0"/>
              <a:cs typeface="Times New Roman" panose="02020603050405020304" pitchFamily="18" charset="0"/>
            </a:endParaRPr>
          </a:p>
          <a:p>
            <a:pPr marL="285750" indent="-285750" algn="just">
              <a:buFont typeface="Arial" panose="020B0604020202020204" pitchFamily="34" charset="0"/>
              <a:buChar char="•"/>
            </a:pPr>
            <a:r>
              <a:rPr lang="en-US" sz="2000" b="1" dirty="0">
                <a:solidFill>
                  <a:srgbClr val="00B0F0"/>
                </a:solidFill>
                <a:latin typeface="Century Gothic" panose="020B0502020202020204" pitchFamily="34" charset="0"/>
                <a:ea typeface="Tahoma" panose="020B0604030504040204" pitchFamily="34" charset="0"/>
                <a:cs typeface="Times New Roman" panose="02020603050405020304" pitchFamily="18" charset="0"/>
              </a:rPr>
              <a:t>Three gene-ecological zones</a:t>
            </a:r>
            <a:r>
              <a:rPr lang="en-US" sz="2000" dirty="0">
                <a:latin typeface="Century Gothic" panose="020B0502020202020204" pitchFamily="34" charset="0"/>
                <a:ea typeface="Tahoma" panose="020B0604030504040204" pitchFamily="34" charset="0"/>
                <a:cs typeface="Times New Roman" panose="02020603050405020304" pitchFamily="18" charset="0"/>
              </a:rPr>
              <a:t>, namely, </a:t>
            </a:r>
            <a:r>
              <a:rPr lang="en-US" sz="2000" b="1" dirty="0">
                <a:latin typeface="Century Gothic" panose="020B0502020202020204" pitchFamily="34" charset="0"/>
                <a:ea typeface="Tahoma" panose="020B0604030504040204" pitchFamily="34" charset="0"/>
                <a:cs typeface="Times New Roman" panose="02020603050405020304" pitchFamily="18" charset="0"/>
              </a:rPr>
              <a:t>Kerala, Tamil Nadu-Karnataka, and Karnataka, Central India (Gujarat and Madhya Pradesh). </a:t>
            </a:r>
          </a:p>
          <a:p>
            <a:pPr marL="285750" indent="-285750" algn="just">
              <a:buFont typeface="Arial" panose="020B0604020202020204" pitchFamily="34" charset="0"/>
              <a:buChar char="•"/>
            </a:pPr>
            <a:endParaRPr lang="en-US" sz="2000" b="1" dirty="0">
              <a:latin typeface="Century Gothic" panose="020B0502020202020204" pitchFamily="34" charset="0"/>
              <a:ea typeface="Tahoma" panose="020B0604030504040204" pitchFamily="34" charset="0"/>
              <a:cs typeface="Times New Roman" panose="02020603050405020304" pitchFamily="18" charset="0"/>
            </a:endParaRPr>
          </a:p>
          <a:p>
            <a:pPr marL="285750" indent="-285750" algn="just">
              <a:buFont typeface="Arial" panose="020B0604020202020204" pitchFamily="34" charset="0"/>
              <a:buChar char="•"/>
            </a:pPr>
            <a:r>
              <a:rPr lang="en-US" sz="2000" dirty="0">
                <a:latin typeface="Century Gothic" panose="020B0502020202020204" pitchFamily="34" charset="0"/>
                <a:ea typeface="Tahoma" panose="020B0604030504040204" pitchFamily="34" charset="0"/>
                <a:cs typeface="Times New Roman" panose="02020603050405020304" pitchFamily="18" charset="0"/>
              </a:rPr>
              <a:t>The populations/</a:t>
            </a:r>
            <a:r>
              <a:rPr lang="en-US" sz="2000" b="1" dirty="0">
                <a:solidFill>
                  <a:srgbClr val="0070C0"/>
                </a:solidFill>
                <a:latin typeface="Century Gothic" panose="020B0502020202020204" pitchFamily="34" charset="0"/>
                <a:ea typeface="Tahoma" panose="020B0604030504040204" pitchFamily="34" charset="0"/>
                <a:cs typeface="Times New Roman" panose="02020603050405020304" pitchFamily="18" charset="0"/>
              </a:rPr>
              <a:t>genotypes</a:t>
            </a:r>
            <a:r>
              <a:rPr lang="en-US" sz="2000" dirty="0">
                <a:latin typeface="Century Gothic" panose="020B0502020202020204" pitchFamily="34" charset="0"/>
                <a:ea typeface="Tahoma" panose="020B0604030504040204" pitchFamily="34" charset="0"/>
                <a:cs typeface="Times New Roman" panose="02020603050405020304" pitchFamily="18" charset="0"/>
              </a:rPr>
              <a:t> with </a:t>
            </a:r>
            <a:r>
              <a:rPr lang="en-US" sz="2000" b="1" dirty="0">
                <a:solidFill>
                  <a:srgbClr val="00B0F0"/>
                </a:solidFill>
                <a:latin typeface="Century Gothic" panose="020B0502020202020204" pitchFamily="34" charset="0"/>
                <a:ea typeface="Tahoma" panose="020B0604030504040204" pitchFamily="34" charset="0"/>
                <a:cs typeface="Times New Roman" panose="02020603050405020304" pitchFamily="18" charset="0"/>
              </a:rPr>
              <a:t>higher unique private or adaptive alleles </a:t>
            </a:r>
            <a:r>
              <a:rPr lang="en-US" sz="2000" dirty="0">
                <a:latin typeface="Century Gothic" panose="020B0502020202020204" pitchFamily="34" charset="0"/>
                <a:ea typeface="Tahoma" panose="020B0604030504040204" pitchFamily="34" charset="0"/>
                <a:cs typeface="Times New Roman" panose="02020603050405020304" pitchFamily="18" charset="0"/>
              </a:rPr>
              <a:t>could be targeted for sustainable management, conservation, and genetic improvement of teak genetic resources in the country. </a:t>
            </a:r>
          </a:p>
        </p:txBody>
      </p:sp>
      <p:grpSp>
        <p:nvGrpSpPr>
          <p:cNvPr id="26" name="Group 25"/>
          <p:cNvGrpSpPr/>
          <p:nvPr/>
        </p:nvGrpSpPr>
        <p:grpSpPr>
          <a:xfrm>
            <a:off x="2188923" y="2255856"/>
            <a:ext cx="10056813" cy="1315656"/>
            <a:chOff x="1405854" y="3540571"/>
            <a:chExt cx="10736505" cy="2289245"/>
          </a:xfrm>
        </p:grpSpPr>
        <p:pic>
          <p:nvPicPr>
            <p:cNvPr id="27"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405854" y="3540571"/>
              <a:ext cx="10616674" cy="223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3762028" y="5522039"/>
              <a:ext cx="1143000" cy="307777"/>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Kerala</a:t>
              </a:r>
              <a:endParaRPr lang="en-IN" sz="1400" b="1" dirty="0">
                <a:effectLst>
                  <a:outerShdw blurRad="38100" dist="38100" dir="2700000" algn="tl">
                    <a:srgbClr val="000000">
                      <a:alpha val="43137"/>
                    </a:srgbClr>
                  </a:outerShdw>
                </a:effectLst>
              </a:endParaRPr>
            </a:p>
          </p:txBody>
        </p:sp>
        <p:sp>
          <p:nvSpPr>
            <p:cNvPr id="29" name="TextBox 28"/>
            <p:cNvSpPr txBox="1"/>
            <p:nvPr/>
          </p:nvSpPr>
          <p:spPr>
            <a:xfrm>
              <a:off x="7439289" y="5499315"/>
              <a:ext cx="2034645" cy="307777"/>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Tamil Nadu</a:t>
              </a:r>
              <a:endParaRPr lang="en-IN" sz="1400" b="1" dirty="0">
                <a:effectLst>
                  <a:outerShdw blurRad="38100" dist="38100" dir="2700000" algn="tl">
                    <a:srgbClr val="000000">
                      <a:alpha val="43137"/>
                    </a:srgbClr>
                  </a:outerShdw>
                </a:effectLst>
              </a:endParaRPr>
            </a:p>
          </p:txBody>
        </p:sp>
        <p:sp>
          <p:nvSpPr>
            <p:cNvPr id="30" name="TextBox 29"/>
            <p:cNvSpPr txBox="1"/>
            <p:nvPr/>
          </p:nvSpPr>
          <p:spPr>
            <a:xfrm>
              <a:off x="9581009" y="5476462"/>
              <a:ext cx="1337192" cy="307777"/>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Karnataka</a:t>
              </a:r>
              <a:endParaRPr lang="en-IN" sz="1400" b="1" dirty="0">
                <a:effectLst>
                  <a:outerShdw blurRad="38100" dist="38100" dir="2700000" algn="tl">
                    <a:srgbClr val="000000">
                      <a:alpha val="43137"/>
                    </a:srgbClr>
                  </a:outerShdw>
                </a:effectLst>
              </a:endParaRPr>
            </a:p>
          </p:txBody>
        </p:sp>
        <p:sp>
          <p:nvSpPr>
            <p:cNvPr id="31" name="TextBox 30"/>
            <p:cNvSpPr txBox="1"/>
            <p:nvPr/>
          </p:nvSpPr>
          <p:spPr>
            <a:xfrm>
              <a:off x="10851030" y="5462831"/>
              <a:ext cx="986563" cy="307777"/>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Gujrat</a:t>
              </a:r>
              <a:endParaRPr lang="en-IN" sz="1400" b="1" dirty="0">
                <a:effectLst>
                  <a:outerShdw blurRad="38100" dist="38100" dir="2700000" algn="tl">
                    <a:srgbClr val="000000">
                      <a:alpha val="43137"/>
                    </a:srgbClr>
                  </a:outerShdw>
                </a:effectLst>
              </a:endParaRPr>
            </a:p>
          </p:txBody>
        </p:sp>
        <p:sp>
          <p:nvSpPr>
            <p:cNvPr id="32" name="TextBox 31"/>
            <p:cNvSpPr txBox="1"/>
            <p:nvPr/>
          </p:nvSpPr>
          <p:spPr>
            <a:xfrm>
              <a:off x="11612460" y="5453682"/>
              <a:ext cx="529899" cy="307777"/>
            </a:xfrm>
            <a:prstGeom prst="rect">
              <a:avLst/>
            </a:prstGeom>
            <a:noFill/>
          </p:spPr>
          <p:txBody>
            <a:bodyPr wrap="square" rtlCol="0">
              <a:spAutoFit/>
            </a:bodyPr>
            <a:lstStyle/>
            <a:p>
              <a:r>
                <a:rPr lang="en-US" sz="1400" b="1" dirty="0">
                  <a:effectLst>
                    <a:outerShdw blurRad="38100" dist="38100" dir="2700000" algn="tl">
                      <a:srgbClr val="000000">
                        <a:alpha val="43137"/>
                      </a:srgbClr>
                    </a:outerShdw>
                  </a:effectLst>
                </a:rPr>
                <a:t>MP</a:t>
              </a:r>
              <a:endParaRPr lang="en-IN" sz="1400" b="1" dirty="0">
                <a:effectLst>
                  <a:outerShdw blurRad="38100" dist="38100" dir="2700000" algn="tl">
                    <a:srgbClr val="000000">
                      <a:alpha val="43137"/>
                    </a:srgbClr>
                  </a:outerShdw>
                </a:effectLst>
              </a:endParaRPr>
            </a:p>
          </p:txBody>
        </p:sp>
        <p:sp>
          <p:nvSpPr>
            <p:cNvPr id="33" name="Right Brace 32"/>
            <p:cNvSpPr/>
            <p:nvPr/>
          </p:nvSpPr>
          <p:spPr>
            <a:xfrm rot="5400000">
              <a:off x="3897512" y="2785257"/>
              <a:ext cx="378303" cy="5014783"/>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4" name="Right Brace 33"/>
            <p:cNvSpPr/>
            <p:nvPr/>
          </p:nvSpPr>
          <p:spPr>
            <a:xfrm rot="5400000">
              <a:off x="7818317" y="3940142"/>
              <a:ext cx="334670" cy="269158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35" name="Right Brace 34"/>
            <p:cNvSpPr/>
            <p:nvPr/>
          </p:nvSpPr>
          <p:spPr>
            <a:xfrm rot="5400000">
              <a:off x="9851823" y="4621608"/>
              <a:ext cx="385620" cy="13347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grpSp>
    </p:spTree>
    <p:extLst>
      <p:ext uri="{BB962C8B-B14F-4D97-AF65-F5344CB8AC3E}">
        <p14:creationId xmlns:p14="http://schemas.microsoft.com/office/powerpoint/2010/main" val="257956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1A11E44-9036-42CB-B768-9BFADE6709B5}"/>
              </a:ext>
            </a:extLst>
          </p:cNvPr>
          <p:cNvPicPr>
            <a:picLocks noChangeAspect="1"/>
          </p:cNvPicPr>
          <p:nvPr/>
        </p:nvPicPr>
        <p:blipFill rotWithShape="1">
          <a:blip r:embed="rId2"/>
          <a:srcRect l="13629" t="15834" r="32986" b="36805"/>
          <a:stretch/>
        </p:blipFill>
        <p:spPr>
          <a:xfrm>
            <a:off x="4990446" y="343048"/>
            <a:ext cx="6850515" cy="2520729"/>
          </a:xfrm>
          <a:prstGeom prst="rect">
            <a:avLst/>
          </a:prstGeom>
        </p:spPr>
      </p:pic>
      <p:pic>
        <p:nvPicPr>
          <p:cNvPr id="8" name="Picture 3">
            <a:extLst>
              <a:ext uri="{FF2B5EF4-FFF2-40B4-BE49-F238E27FC236}">
                <a16:creationId xmlns:a16="http://schemas.microsoft.com/office/drawing/2014/main" id="{5F0416C7-6CAE-484A-A76F-C7934153D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3100" y="38102"/>
            <a:ext cx="2477487" cy="437023"/>
          </a:xfrm>
          <a:prstGeom prst="rect">
            <a:avLst/>
          </a:prstGeom>
        </p:spPr>
      </p:pic>
      <p:sp>
        <p:nvSpPr>
          <p:cNvPr id="4" name="Slide Number Placeholder 3"/>
          <p:cNvSpPr>
            <a:spLocks noGrp="1"/>
          </p:cNvSpPr>
          <p:nvPr>
            <p:ph type="sldNum" sz="quarter" idx="12"/>
          </p:nvPr>
        </p:nvSpPr>
        <p:spPr/>
        <p:txBody>
          <a:bodyPr/>
          <a:lstStyle/>
          <a:p>
            <a:fld id="{9733F9BD-9108-4890-8534-682C19648A7F}" type="slidenum">
              <a:rPr lang="en-IN" smtClean="0"/>
              <a:t>11</a:t>
            </a:fld>
            <a:endParaRPr lang="en-IN"/>
          </a:p>
        </p:txBody>
      </p:sp>
      <p:grpSp>
        <p:nvGrpSpPr>
          <p:cNvPr id="10" name="Group 9"/>
          <p:cNvGrpSpPr/>
          <p:nvPr/>
        </p:nvGrpSpPr>
        <p:grpSpPr>
          <a:xfrm>
            <a:off x="6531579" y="3086238"/>
            <a:ext cx="5264601" cy="2306971"/>
            <a:chOff x="397672" y="982306"/>
            <a:chExt cx="5616188" cy="2228548"/>
          </a:xfrm>
        </p:grpSpPr>
        <p:pic>
          <p:nvPicPr>
            <p:cNvPr id="12" name="Picture 11"/>
            <p:cNvPicPr>
              <a:picLocks noChangeAspect="1"/>
            </p:cNvPicPr>
            <p:nvPr/>
          </p:nvPicPr>
          <p:blipFill rotWithShape="1">
            <a:blip r:embed="rId4"/>
            <a:srcRect b="36313"/>
            <a:stretch/>
          </p:blipFill>
          <p:spPr>
            <a:xfrm>
              <a:off x="397672" y="982306"/>
              <a:ext cx="5593576" cy="1854892"/>
            </a:xfrm>
            <a:prstGeom prst="rect">
              <a:avLst/>
            </a:prstGeom>
          </p:spPr>
        </p:pic>
        <p:sp>
          <p:nvSpPr>
            <p:cNvPr id="13" name="TextBox 12"/>
            <p:cNvSpPr txBox="1"/>
            <p:nvPr/>
          </p:nvSpPr>
          <p:spPr>
            <a:xfrm>
              <a:off x="3194460" y="2841522"/>
              <a:ext cx="2819400" cy="369332"/>
            </a:xfrm>
            <a:prstGeom prst="rect">
              <a:avLst/>
            </a:prstGeom>
            <a:noFill/>
          </p:spPr>
          <p:txBody>
            <a:bodyPr wrap="square" rtlCol="0">
              <a:spAutoFit/>
            </a:bodyPr>
            <a:lstStyle/>
            <a:p>
              <a:pPr algn="ctr" defTabSz="914126">
                <a:defRPr/>
              </a:pPr>
              <a:r>
                <a:rPr lang="en-US" sz="1799" kern="0" dirty="0"/>
                <a:t>Original stump</a:t>
              </a:r>
              <a:endParaRPr lang="en-IN" sz="1799" kern="0" dirty="0"/>
            </a:p>
          </p:txBody>
        </p:sp>
        <p:sp>
          <p:nvSpPr>
            <p:cNvPr id="14" name="TextBox 13"/>
            <p:cNvSpPr txBox="1"/>
            <p:nvPr/>
          </p:nvSpPr>
          <p:spPr>
            <a:xfrm>
              <a:off x="1211784" y="2751347"/>
              <a:ext cx="1406955" cy="369300"/>
            </a:xfrm>
            <a:prstGeom prst="rect">
              <a:avLst/>
            </a:prstGeom>
            <a:noFill/>
          </p:spPr>
          <p:txBody>
            <a:bodyPr wrap="square" rtlCol="0">
              <a:spAutoFit/>
            </a:bodyPr>
            <a:lstStyle/>
            <a:p>
              <a:pPr defTabSz="914126">
                <a:defRPr/>
              </a:pPr>
              <a:r>
                <a:rPr lang="en-US" sz="1799" kern="0" dirty="0"/>
                <a:t>Seized log</a:t>
              </a:r>
              <a:endParaRPr lang="en-IN" sz="1799" kern="0" dirty="0"/>
            </a:p>
          </p:txBody>
        </p:sp>
      </p:grpSp>
      <p:sp>
        <p:nvSpPr>
          <p:cNvPr id="15" name="TextBox 14"/>
          <p:cNvSpPr txBox="1"/>
          <p:nvPr/>
        </p:nvSpPr>
        <p:spPr>
          <a:xfrm>
            <a:off x="6788754" y="5439678"/>
            <a:ext cx="4909486" cy="1015663"/>
          </a:xfrm>
          <a:prstGeom prst="rect">
            <a:avLst/>
          </a:prstGeom>
          <a:solidFill>
            <a:srgbClr val="333300"/>
          </a:solidFill>
          <a:ln>
            <a:solidFill>
              <a:srgbClr val="FFFF00"/>
            </a:solidFill>
          </a:ln>
        </p:spPr>
        <p:txBody>
          <a:bodyPr wrap="square" rtlCol="0">
            <a:spAutoFit/>
          </a:bodyPr>
          <a:lstStyle/>
          <a:p>
            <a:pPr algn="ctr"/>
            <a:r>
              <a:rPr lang="en-US" sz="2000" b="1" dirty="0">
                <a:solidFill>
                  <a:schemeClr val="bg1"/>
                </a:solidFill>
                <a:latin typeface="Century Gothic" panose="020B0502020202020204" pitchFamily="34" charset="0"/>
              </a:rPr>
              <a:t>Potential forensic tool to combat illegal logging &amp; verify integrity of the timber supply chain</a:t>
            </a:r>
            <a:endParaRPr lang="en-IN" sz="2000" b="1" dirty="0">
              <a:solidFill>
                <a:schemeClr val="bg1"/>
              </a:solidFill>
              <a:latin typeface="Century Gothic" panose="020B0502020202020204" pitchFamily="34" charset="0"/>
            </a:endParaRPr>
          </a:p>
        </p:txBody>
      </p:sp>
      <p:grpSp>
        <p:nvGrpSpPr>
          <p:cNvPr id="16" name="Group 15"/>
          <p:cNvGrpSpPr/>
          <p:nvPr/>
        </p:nvGrpSpPr>
        <p:grpSpPr>
          <a:xfrm>
            <a:off x="-23375" y="-12137"/>
            <a:ext cx="12215375" cy="6890655"/>
            <a:chOff x="-23375" y="-12137"/>
            <a:chExt cx="12215375" cy="6890655"/>
          </a:xfrm>
        </p:grpSpPr>
        <p:sp>
          <p:nvSpPr>
            <p:cNvPr id="17" name="Rectangle 16"/>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8" name="Group 17"/>
            <p:cNvGrpSpPr/>
            <p:nvPr/>
          </p:nvGrpSpPr>
          <p:grpSpPr>
            <a:xfrm>
              <a:off x="-23375" y="-12137"/>
              <a:ext cx="5832416" cy="6890655"/>
              <a:chOff x="-23375" y="-12137"/>
              <a:chExt cx="5832416" cy="6890655"/>
            </a:xfrm>
          </p:grpSpPr>
          <p:grpSp>
            <p:nvGrpSpPr>
              <p:cNvPr id="19" name="Group 18"/>
              <p:cNvGrpSpPr/>
              <p:nvPr/>
            </p:nvGrpSpPr>
            <p:grpSpPr>
              <a:xfrm>
                <a:off x="-23375" y="-12137"/>
                <a:ext cx="5832416" cy="6890655"/>
                <a:chOff x="-51771" y="-3"/>
                <a:chExt cx="5832416" cy="6890655"/>
              </a:xfrm>
            </p:grpSpPr>
            <p:sp>
              <p:nvSpPr>
                <p:cNvPr id="21" name="Right Triangle 20"/>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TextBox 21"/>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3" name="Rectangle 22"/>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ight Triangle 23"/>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5" name="Picture 24"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142426" y="2363010"/>
                  <a:ext cx="531984" cy="787852"/>
                </a:xfrm>
                <a:prstGeom prst="rect">
                  <a:avLst/>
                </a:prstGeom>
                <a:noFill/>
              </p:spPr>
            </p:pic>
          </p:grpSp>
          <p:pic>
            <p:nvPicPr>
              <p:cNvPr id="20" name="Picture 19"/>
              <p:cNvPicPr>
                <a:picLocks noChangeAspect="1"/>
              </p:cNvPicPr>
              <p:nvPr/>
            </p:nvPicPr>
            <p:blipFill>
              <a:blip r:embed="rId6"/>
              <a:stretch>
                <a:fillRect/>
              </a:stretch>
            </p:blipFill>
            <p:spPr>
              <a:xfrm>
                <a:off x="107657" y="1354120"/>
                <a:ext cx="659577" cy="775729"/>
              </a:xfrm>
              <a:prstGeom prst="rect">
                <a:avLst/>
              </a:prstGeom>
            </p:spPr>
          </p:pic>
        </p:grpSp>
      </p:grpSp>
      <p:sp>
        <p:nvSpPr>
          <p:cNvPr id="11" name="Textfeld 6">
            <a:extLst>
              <a:ext uri="{FF2B5EF4-FFF2-40B4-BE49-F238E27FC236}">
                <a16:creationId xmlns:a16="http://schemas.microsoft.com/office/drawing/2014/main" id="{10FDEB3E-4F41-49D3-AF25-9B4A5F98D6C9}"/>
              </a:ext>
            </a:extLst>
          </p:cNvPr>
          <p:cNvSpPr txBox="1"/>
          <p:nvPr/>
        </p:nvSpPr>
        <p:spPr>
          <a:xfrm>
            <a:off x="933336" y="712136"/>
            <a:ext cx="3803661" cy="1938992"/>
          </a:xfrm>
          <a:prstGeom prst="rect">
            <a:avLst/>
          </a:prstGeom>
          <a:solidFill>
            <a:schemeClr val="bg1"/>
          </a:solidFill>
          <a:ln w="12700">
            <a:solidFill>
              <a:schemeClr val="accent1"/>
            </a:solidFill>
          </a:ln>
        </p:spPr>
        <p:txBody>
          <a:bodyPr wrap="square">
            <a:spAutoFit/>
          </a:bodyPr>
          <a:lstStyle/>
          <a:p>
            <a:pPr marL="171450" indent="-171450" algn="just">
              <a:buFont typeface="Arial" panose="020B0604020202020204" pitchFamily="34" charset="0"/>
              <a:buChar char="•"/>
            </a:pPr>
            <a:r>
              <a:rPr lang="en-US" sz="2000" b="1" u="sng" dirty="0">
                <a:solidFill>
                  <a:srgbClr val="00B0F0"/>
                </a:solidFill>
                <a:latin typeface="Century Gothic" panose="020B0502020202020204" pitchFamily="34" charset="0"/>
                <a:cs typeface="Times New Roman" panose="02020603050405020304" pitchFamily="18" charset="0"/>
              </a:rPr>
              <a:t>DNA REFERENCE DATABASE </a:t>
            </a:r>
            <a:r>
              <a:rPr lang="en-US" sz="2000" dirty="0">
                <a:latin typeface="Century Gothic" panose="020B0502020202020204" pitchFamily="34" charset="0"/>
                <a:cs typeface="Times New Roman" panose="02020603050405020304" pitchFamily="18" charset="0"/>
              </a:rPr>
              <a:t>created using SSR genotyping data from </a:t>
            </a:r>
            <a:r>
              <a:rPr lang="en-US" sz="2000" b="1" dirty="0">
                <a:latin typeface="Century Gothic" panose="020B0502020202020204" pitchFamily="34" charset="0"/>
                <a:cs typeface="Times New Roman" panose="02020603050405020304" pitchFamily="18" charset="0"/>
              </a:rPr>
              <a:t>425 individuals representing 18 populations </a:t>
            </a:r>
            <a:r>
              <a:rPr lang="en-US" sz="2000" dirty="0">
                <a:latin typeface="Century Gothic" panose="020B0502020202020204" pitchFamily="34" charset="0"/>
                <a:cs typeface="Times New Roman" panose="02020603050405020304" pitchFamily="18" charset="0"/>
              </a:rPr>
              <a:t>generated using 23 SSR markers</a:t>
            </a:r>
          </a:p>
        </p:txBody>
      </p:sp>
      <p:sp>
        <p:nvSpPr>
          <p:cNvPr id="9" name="Rectangle 4">
            <a:extLst>
              <a:ext uri="{FF2B5EF4-FFF2-40B4-BE49-F238E27FC236}">
                <a16:creationId xmlns:a16="http://schemas.microsoft.com/office/drawing/2014/main" id="{CB27C1AB-45AD-4D68-A68C-C6C44C58138F}"/>
              </a:ext>
            </a:extLst>
          </p:cNvPr>
          <p:cNvSpPr/>
          <p:nvPr/>
        </p:nvSpPr>
        <p:spPr>
          <a:xfrm>
            <a:off x="758600" y="25098"/>
            <a:ext cx="8710141" cy="461665"/>
          </a:xfrm>
          <a:prstGeom prst="rect">
            <a:avLst/>
          </a:prstGeom>
          <a:solidFill>
            <a:schemeClr val="accent6">
              <a:lumMod val="50000"/>
            </a:schemeClr>
          </a:solidFill>
        </p:spPr>
        <p:txBody>
          <a:bodyPr wrap="square">
            <a:spAutoFit/>
          </a:bodyPr>
          <a:lstStyle/>
          <a:p>
            <a:r>
              <a:rPr lang="en-GB" sz="2400" b="1" dirty="0">
                <a:solidFill>
                  <a:schemeClr val="bg1"/>
                </a:solidFill>
                <a:latin typeface="Century Gothic" panose="020B0502020202020204" pitchFamily="34" charset="0"/>
                <a:cs typeface="Times New Roman" panose="02020603050405020304" pitchFamily="18" charset="0"/>
              </a:rPr>
              <a:t>SSR BASED FOR TIMBER TRACEABILITY &amp; FORENSICS IN TEAK</a:t>
            </a:r>
          </a:p>
        </p:txBody>
      </p:sp>
      <p:sp>
        <p:nvSpPr>
          <p:cNvPr id="7" name="Textfeld 6">
            <a:extLst>
              <a:ext uri="{FF2B5EF4-FFF2-40B4-BE49-F238E27FC236}">
                <a16:creationId xmlns:a16="http://schemas.microsoft.com/office/drawing/2014/main" id="{10FDEB3E-4F41-49D3-AF25-9B4A5F98D6C9}"/>
              </a:ext>
            </a:extLst>
          </p:cNvPr>
          <p:cNvSpPr txBox="1"/>
          <p:nvPr/>
        </p:nvSpPr>
        <p:spPr>
          <a:xfrm>
            <a:off x="937588" y="2826868"/>
            <a:ext cx="5506726" cy="3816429"/>
          </a:xfrm>
          <a:prstGeom prst="rect">
            <a:avLst/>
          </a:prstGeom>
          <a:noFill/>
        </p:spPr>
        <p:txBody>
          <a:bodyPr wrap="square">
            <a:spAutoFit/>
          </a:bodyPr>
          <a:lstStyle/>
          <a:p>
            <a:pPr marL="171450" indent="-171450" algn="just">
              <a:buFont typeface="Arial" panose="020B0604020202020204" pitchFamily="34" charset="0"/>
              <a:buChar char="•"/>
            </a:pPr>
            <a:r>
              <a:rPr lang="en-US" sz="1600" dirty="0">
                <a:latin typeface="Century Gothic" panose="020B0502020202020204" pitchFamily="34" charset="0"/>
                <a:cs typeface="Times New Roman" panose="02020603050405020304" pitchFamily="18" charset="0"/>
              </a:rPr>
              <a:t>Forensic parameters - </a:t>
            </a:r>
            <a:r>
              <a:rPr lang="en-US" sz="1600" b="1" dirty="0">
                <a:latin typeface="Century Gothic" panose="020B0502020202020204" pitchFamily="34" charset="0"/>
                <a:cs typeface="Times New Roman" panose="02020603050405020304" pitchFamily="18" charset="0"/>
              </a:rPr>
              <a:t>power of discrimination (PD), polymorphic information content (PIC), power of exclusion (PE) and lower probability of matching (PM), </a:t>
            </a:r>
            <a:r>
              <a:rPr lang="en-US" sz="1600" dirty="0">
                <a:latin typeface="Century Gothic" panose="020B0502020202020204" pitchFamily="34" charset="0"/>
                <a:cs typeface="Times New Roman" panose="02020603050405020304" pitchFamily="18" charset="0"/>
              </a:rPr>
              <a:t>using </a:t>
            </a:r>
            <a:r>
              <a:rPr lang="en-US" sz="1600" b="1" dirty="0">
                <a:solidFill>
                  <a:srgbClr val="00B0F0"/>
                </a:solidFill>
                <a:latin typeface="Century Gothic" panose="020B0502020202020204" pitchFamily="34" charset="0"/>
                <a:cs typeface="Times New Roman" panose="02020603050405020304" pitchFamily="18" charset="0"/>
              </a:rPr>
              <a:t>STR Analysis for Forensics (STRAF)</a:t>
            </a:r>
            <a:r>
              <a:rPr lang="en-US" sz="1600" b="1" dirty="0">
                <a:latin typeface="Century Gothic" panose="020B0502020202020204" pitchFamily="34" charset="0"/>
                <a:cs typeface="Times New Roman" panose="02020603050405020304" pitchFamily="18" charset="0"/>
              </a:rPr>
              <a:t> </a:t>
            </a:r>
            <a:r>
              <a:rPr lang="en-US" sz="1600" dirty="0">
                <a:latin typeface="Century Gothic" panose="020B0502020202020204" pitchFamily="34" charset="0"/>
                <a:cs typeface="Times New Roman" panose="02020603050405020304" pitchFamily="18" charset="0"/>
              </a:rPr>
              <a:t>(</a:t>
            </a:r>
            <a:r>
              <a:rPr lang="en-US" sz="1600" dirty="0" err="1">
                <a:latin typeface="Century Gothic" panose="020B0502020202020204" pitchFamily="34" charset="0"/>
                <a:cs typeface="Times New Roman" panose="02020603050405020304" pitchFamily="18" charset="0"/>
              </a:rPr>
              <a:t>Gouy</a:t>
            </a:r>
            <a:r>
              <a:rPr lang="en-US" sz="1600" dirty="0">
                <a:latin typeface="Century Gothic" panose="020B0502020202020204" pitchFamily="34" charset="0"/>
                <a:cs typeface="Times New Roman" panose="02020603050405020304" pitchFamily="18" charset="0"/>
              </a:rPr>
              <a:t> and </a:t>
            </a:r>
            <a:r>
              <a:rPr lang="en-US" sz="1600" dirty="0" err="1">
                <a:latin typeface="Century Gothic" panose="020B0502020202020204" pitchFamily="34" charset="0"/>
                <a:cs typeface="Times New Roman" panose="02020603050405020304" pitchFamily="18" charset="0"/>
              </a:rPr>
              <a:t>Zieger</a:t>
            </a:r>
            <a:r>
              <a:rPr lang="en-US" sz="1600" dirty="0">
                <a:latin typeface="Century Gothic" panose="020B0502020202020204" pitchFamily="34" charset="0"/>
                <a:cs typeface="Times New Roman" panose="02020603050405020304" pitchFamily="18" charset="0"/>
              </a:rPr>
              <a:t> 2017). </a:t>
            </a:r>
          </a:p>
          <a:p>
            <a:pPr marL="171450" indent="-171450" algn="just">
              <a:buFont typeface="Arial" panose="020B0604020202020204" pitchFamily="34" charset="0"/>
              <a:buChar char="•"/>
            </a:pPr>
            <a:endParaRPr lang="en-US" sz="1600" dirty="0">
              <a:latin typeface="Century Gothic" panose="020B0502020202020204" pitchFamily="34" charset="0"/>
              <a:cs typeface="Times New Roman" panose="02020603050405020304" pitchFamily="18" charset="0"/>
            </a:endParaRPr>
          </a:p>
          <a:p>
            <a:pPr marL="171450" indent="-171450" algn="just">
              <a:buFont typeface="Arial" panose="020B0604020202020204" pitchFamily="34" charset="0"/>
              <a:buChar char="•"/>
            </a:pPr>
            <a:r>
              <a:rPr lang="en-US" sz="1600" dirty="0">
                <a:latin typeface="Century Gothic" panose="020B0502020202020204" pitchFamily="34" charset="0"/>
                <a:cs typeface="Times New Roman" panose="02020603050405020304" pitchFamily="18" charset="0"/>
              </a:rPr>
              <a:t>Best SSR markers with </a:t>
            </a:r>
            <a:r>
              <a:rPr lang="en-US" sz="1600" b="1" dirty="0">
                <a:latin typeface="Century Gothic" panose="020B0502020202020204" pitchFamily="34" charset="0"/>
                <a:cs typeface="Times New Roman" panose="02020603050405020304" pitchFamily="18" charset="0"/>
              </a:rPr>
              <a:t>good forensic parameters (STRAF) </a:t>
            </a:r>
            <a:r>
              <a:rPr lang="en-US" sz="1600" dirty="0">
                <a:latin typeface="Century Gothic" panose="020B0502020202020204" pitchFamily="34" charset="0"/>
                <a:cs typeface="Times New Roman" panose="02020603050405020304" pitchFamily="18" charset="0"/>
              </a:rPr>
              <a:t>for </a:t>
            </a:r>
            <a:r>
              <a:rPr lang="en-US" sz="1600" b="1" dirty="0">
                <a:solidFill>
                  <a:srgbClr val="00B0F0"/>
                </a:solidFill>
                <a:latin typeface="Century Gothic" panose="020B0502020202020204" pitchFamily="34" charset="0"/>
                <a:cs typeface="Times New Roman" panose="02020603050405020304" pitchFamily="18" charset="0"/>
              </a:rPr>
              <a:t>forensic applications/origin verification.</a:t>
            </a:r>
          </a:p>
          <a:p>
            <a:pPr marL="171450" indent="-171450" algn="just">
              <a:buFont typeface="Arial" panose="020B0604020202020204" pitchFamily="34" charset="0"/>
              <a:buChar char="•"/>
            </a:pPr>
            <a:r>
              <a:rPr lang="en-US" sz="1600" dirty="0">
                <a:latin typeface="Century Gothic" panose="020B0502020202020204" pitchFamily="34" charset="0"/>
                <a:cs typeface="Times New Roman" panose="02020603050405020304" pitchFamily="18" charset="0"/>
              </a:rPr>
              <a:t>SSR allelic profiles of seized wood samples to their source populations or evidence wood samples. (</a:t>
            </a:r>
            <a:r>
              <a:rPr lang="en-US" sz="1600" b="1" dirty="0">
                <a:solidFill>
                  <a:srgbClr val="00B0F0"/>
                </a:solidFill>
                <a:latin typeface="Century Gothic" panose="020B0502020202020204" pitchFamily="34" charset="0"/>
                <a:cs typeface="Times New Roman" panose="02020603050405020304" pitchFamily="18" charset="0"/>
              </a:rPr>
              <a:t>Log to stump comparison in illegal felling offences</a:t>
            </a:r>
            <a:r>
              <a:rPr lang="en-US" sz="1600" dirty="0">
                <a:latin typeface="Century Gothic" panose="020B0502020202020204" pitchFamily="34" charset="0"/>
                <a:cs typeface="Times New Roman" panose="02020603050405020304" pitchFamily="18" charset="0"/>
              </a:rPr>
              <a:t>).</a:t>
            </a:r>
          </a:p>
          <a:p>
            <a:pPr marL="171450" indent="-171450" algn="just">
              <a:buFont typeface="Arial" panose="020B0604020202020204" pitchFamily="34" charset="0"/>
              <a:buChar char="•"/>
            </a:pPr>
            <a:endParaRPr lang="en-US" sz="1600" dirty="0">
              <a:latin typeface="Century Gothic" panose="020B0502020202020204" pitchFamily="34" charset="0"/>
              <a:cs typeface="Times New Roman" panose="02020603050405020304" pitchFamily="18" charset="0"/>
            </a:endParaRPr>
          </a:p>
          <a:p>
            <a:pPr marL="171450" indent="-171450" algn="just">
              <a:buFont typeface="Arial" panose="020B0604020202020204" pitchFamily="34" charset="0"/>
              <a:buChar char="•"/>
            </a:pPr>
            <a:r>
              <a:rPr lang="en-US" sz="1600" dirty="0">
                <a:latin typeface="Century Gothic" panose="020B0502020202020204" pitchFamily="34" charset="0"/>
                <a:cs typeface="Times New Roman" panose="02020603050405020304" pitchFamily="18" charset="0"/>
              </a:rPr>
              <a:t>Two</a:t>
            </a:r>
            <a:r>
              <a:rPr lang="en-US" sz="1600" b="1" dirty="0">
                <a:latin typeface="Century Gothic" panose="020B0502020202020204" pitchFamily="34" charset="0"/>
                <a:cs typeface="Times New Roman" panose="02020603050405020304" pitchFamily="18" charset="0"/>
              </a:rPr>
              <a:t> </a:t>
            </a:r>
            <a:r>
              <a:rPr lang="en-US" sz="1600" b="1" dirty="0">
                <a:solidFill>
                  <a:srgbClr val="00B0F0"/>
                </a:solidFill>
                <a:latin typeface="Century Gothic" panose="020B0502020202020204" pitchFamily="34" charset="0"/>
                <a:cs typeface="Times New Roman" panose="02020603050405020304" pitchFamily="18" charset="0"/>
              </a:rPr>
              <a:t>machine learning approaches - </a:t>
            </a:r>
            <a:r>
              <a:rPr lang="en-US" sz="1600" dirty="0">
                <a:latin typeface="Century Gothic" panose="020B0502020202020204" pitchFamily="34" charset="0"/>
                <a:cs typeface="Times New Roman" panose="02020603050405020304" pitchFamily="18" charset="0"/>
              </a:rPr>
              <a:t>an R package named </a:t>
            </a:r>
            <a:r>
              <a:rPr lang="en-US" sz="1600" b="1" dirty="0" err="1">
                <a:latin typeface="Century Gothic" panose="020B0502020202020204" pitchFamily="34" charset="0"/>
                <a:cs typeface="Times New Roman" panose="02020603050405020304" pitchFamily="18" charset="0"/>
              </a:rPr>
              <a:t>assignPOP</a:t>
            </a:r>
            <a:r>
              <a:rPr lang="en-US" sz="1600" b="1" dirty="0">
                <a:latin typeface="Century Gothic" panose="020B0502020202020204" pitchFamily="34" charset="0"/>
                <a:cs typeface="Times New Roman" panose="02020603050405020304" pitchFamily="18" charset="0"/>
              </a:rPr>
              <a:t> v1.1.4 </a:t>
            </a:r>
            <a:r>
              <a:rPr lang="en-US" sz="1600" dirty="0">
                <a:latin typeface="Century Gothic" panose="020B0502020202020204" pitchFamily="34" charset="0"/>
                <a:cs typeface="Times New Roman" panose="02020603050405020304" pitchFamily="18" charset="0"/>
              </a:rPr>
              <a:t>and a phylogenetic network-based </a:t>
            </a:r>
            <a:r>
              <a:rPr lang="en-US" sz="1600" b="1" dirty="0">
                <a:latin typeface="Century Gothic" panose="020B0502020202020204" pitchFamily="34" charset="0"/>
                <a:cs typeface="Times New Roman" panose="02020603050405020304" pitchFamily="18" charset="0"/>
              </a:rPr>
              <a:t>Mycorrhiza assignment tool</a:t>
            </a:r>
            <a:r>
              <a:rPr lang="en-US" dirty="0">
                <a:latin typeface="Century Gothic" panose="020B0502020202020204" pitchFamily="34" charset="0"/>
                <a:cs typeface="Times New Roman" panose="02020603050405020304" pitchFamily="18" charset="0"/>
              </a:rPr>
              <a:t>. </a:t>
            </a:r>
          </a:p>
        </p:txBody>
      </p:sp>
    </p:spTree>
    <p:extLst>
      <p:ext uri="{BB962C8B-B14F-4D97-AF65-F5344CB8AC3E}">
        <p14:creationId xmlns:p14="http://schemas.microsoft.com/office/powerpoint/2010/main" val="355252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45B405-A1AB-BBC6-62CD-B011208C0059}"/>
              </a:ext>
            </a:extLst>
          </p:cNvPr>
          <p:cNvSpPr txBox="1"/>
          <p:nvPr/>
        </p:nvSpPr>
        <p:spPr>
          <a:xfrm>
            <a:off x="532937" y="83429"/>
            <a:ext cx="7964518" cy="507831"/>
          </a:xfrm>
          <a:prstGeom prst="rect">
            <a:avLst/>
          </a:prstGeom>
          <a:solidFill>
            <a:schemeClr val="accent3">
              <a:lumMod val="40000"/>
              <a:lumOff val="60000"/>
            </a:schemeClr>
          </a:solidFill>
        </p:spPr>
        <p:txBody>
          <a:bodyPr wrap="square">
            <a:spAutoFit/>
          </a:bodyPr>
          <a:lstStyle/>
          <a:p>
            <a:pPr algn="just">
              <a:lnSpc>
                <a:spcPct val="150000"/>
              </a:lnSpc>
              <a:spcAft>
                <a:spcPts val="800"/>
              </a:spcAft>
            </a:pPr>
            <a:r>
              <a:rPr lang="en-IN" sz="1800" b="1" u="sng"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Comparison of So1 with Se1 and Se2 using primer p1,p11,p15, p46,pES43</a:t>
            </a:r>
            <a:endParaRPr lang="en-IN"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5DF2B26-974A-87A7-EA49-20BE1AD59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51" y="2566235"/>
            <a:ext cx="2217225" cy="1679222"/>
          </a:xfrm>
          <a:prstGeom prst="rect">
            <a:avLst/>
          </a:prstGeom>
        </p:spPr>
      </p:pic>
      <p:pic>
        <p:nvPicPr>
          <p:cNvPr id="7" name="Picture 6">
            <a:extLst>
              <a:ext uri="{FF2B5EF4-FFF2-40B4-BE49-F238E27FC236}">
                <a16:creationId xmlns:a16="http://schemas.microsoft.com/office/drawing/2014/main" id="{F1EC1229-C0C5-E52B-279C-71AFE218CD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608" y="4611275"/>
            <a:ext cx="2179759" cy="1679222"/>
          </a:xfrm>
          <a:prstGeom prst="rect">
            <a:avLst/>
          </a:prstGeom>
        </p:spPr>
      </p:pic>
      <p:pic>
        <p:nvPicPr>
          <p:cNvPr id="9" name="Picture 8">
            <a:extLst>
              <a:ext uri="{FF2B5EF4-FFF2-40B4-BE49-F238E27FC236}">
                <a16:creationId xmlns:a16="http://schemas.microsoft.com/office/drawing/2014/main" id="{80C58CB2-5D27-274B-36CC-38B30E023B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913" y="614546"/>
            <a:ext cx="2209103" cy="1586741"/>
          </a:xfrm>
          <a:prstGeom prst="rect">
            <a:avLst/>
          </a:prstGeom>
        </p:spPr>
      </p:pic>
      <p:pic>
        <p:nvPicPr>
          <p:cNvPr id="11" name="Picture 10">
            <a:extLst>
              <a:ext uri="{FF2B5EF4-FFF2-40B4-BE49-F238E27FC236}">
                <a16:creationId xmlns:a16="http://schemas.microsoft.com/office/drawing/2014/main" id="{A4F56560-6427-2FD3-5BC2-5F87813373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4646" y="2590843"/>
            <a:ext cx="2054567" cy="1654614"/>
          </a:xfrm>
          <a:prstGeom prst="rect">
            <a:avLst/>
          </a:prstGeom>
        </p:spPr>
      </p:pic>
      <p:pic>
        <p:nvPicPr>
          <p:cNvPr id="13" name="Picture 12">
            <a:extLst>
              <a:ext uri="{FF2B5EF4-FFF2-40B4-BE49-F238E27FC236}">
                <a16:creationId xmlns:a16="http://schemas.microsoft.com/office/drawing/2014/main" id="{42F63BD5-FFEA-26A4-09E1-C8B13F790C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2030" y="4558294"/>
            <a:ext cx="2054567" cy="1654614"/>
          </a:xfrm>
          <a:prstGeom prst="rect">
            <a:avLst/>
          </a:prstGeom>
        </p:spPr>
      </p:pic>
      <p:pic>
        <p:nvPicPr>
          <p:cNvPr id="15" name="Picture 14">
            <a:extLst>
              <a:ext uri="{FF2B5EF4-FFF2-40B4-BE49-F238E27FC236}">
                <a16:creationId xmlns:a16="http://schemas.microsoft.com/office/drawing/2014/main" id="{ED65342B-0929-1FA9-453E-D2B9BE45D1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42030" y="614546"/>
            <a:ext cx="2054568" cy="1591132"/>
          </a:xfrm>
          <a:prstGeom prst="rect">
            <a:avLst/>
          </a:prstGeom>
        </p:spPr>
      </p:pic>
      <p:pic>
        <p:nvPicPr>
          <p:cNvPr id="17" name="Picture 16">
            <a:extLst>
              <a:ext uri="{FF2B5EF4-FFF2-40B4-BE49-F238E27FC236}">
                <a16:creationId xmlns:a16="http://schemas.microsoft.com/office/drawing/2014/main" id="{860D79C5-73DF-B665-ED39-38F4892E41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7734" y="653674"/>
            <a:ext cx="2006703" cy="1591132"/>
          </a:xfrm>
          <a:prstGeom prst="rect">
            <a:avLst/>
          </a:prstGeom>
        </p:spPr>
      </p:pic>
      <p:pic>
        <p:nvPicPr>
          <p:cNvPr id="19" name="Picture 18">
            <a:extLst>
              <a:ext uri="{FF2B5EF4-FFF2-40B4-BE49-F238E27FC236}">
                <a16:creationId xmlns:a16="http://schemas.microsoft.com/office/drawing/2014/main" id="{BFF476C7-9A81-E0F6-17B1-0048D54D73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5573" y="615540"/>
            <a:ext cx="2419474" cy="1591131"/>
          </a:xfrm>
          <a:prstGeom prst="rect">
            <a:avLst/>
          </a:prstGeom>
        </p:spPr>
      </p:pic>
      <p:pic>
        <p:nvPicPr>
          <p:cNvPr id="21" name="Picture 20">
            <a:extLst>
              <a:ext uri="{FF2B5EF4-FFF2-40B4-BE49-F238E27FC236}">
                <a16:creationId xmlns:a16="http://schemas.microsoft.com/office/drawing/2014/main" id="{6BF00C5B-F50F-D804-BDFB-C732EC65A2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42447" y="615541"/>
            <a:ext cx="1949550" cy="1591131"/>
          </a:xfrm>
          <a:prstGeom prst="rect">
            <a:avLst/>
          </a:prstGeom>
        </p:spPr>
      </p:pic>
      <p:pic>
        <p:nvPicPr>
          <p:cNvPr id="23" name="Picture 22">
            <a:extLst>
              <a:ext uri="{FF2B5EF4-FFF2-40B4-BE49-F238E27FC236}">
                <a16:creationId xmlns:a16="http://schemas.microsoft.com/office/drawing/2014/main" id="{23FACB29-66D4-3966-2669-A3D0581F749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77733" y="2590843"/>
            <a:ext cx="2006703" cy="1721379"/>
          </a:xfrm>
          <a:prstGeom prst="rect">
            <a:avLst/>
          </a:prstGeom>
        </p:spPr>
      </p:pic>
      <p:pic>
        <p:nvPicPr>
          <p:cNvPr id="25" name="Picture 24">
            <a:extLst>
              <a:ext uri="{FF2B5EF4-FFF2-40B4-BE49-F238E27FC236}">
                <a16:creationId xmlns:a16="http://schemas.microsoft.com/office/drawing/2014/main" id="{2F0D0BC9-8F59-7D42-24CE-0F4EA15F86D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9222" y="2489371"/>
            <a:ext cx="2425825" cy="1766944"/>
          </a:xfrm>
          <a:prstGeom prst="rect">
            <a:avLst/>
          </a:prstGeom>
        </p:spPr>
      </p:pic>
      <p:pic>
        <p:nvPicPr>
          <p:cNvPr id="27" name="Picture 26">
            <a:extLst>
              <a:ext uri="{FF2B5EF4-FFF2-40B4-BE49-F238E27FC236}">
                <a16:creationId xmlns:a16="http://schemas.microsoft.com/office/drawing/2014/main" id="{11193C6A-AFE5-9BCE-BD8F-6086B082F6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123396" y="2486196"/>
            <a:ext cx="1968601" cy="1797142"/>
          </a:xfrm>
          <a:prstGeom prst="rect">
            <a:avLst/>
          </a:prstGeom>
        </p:spPr>
      </p:pic>
      <p:pic>
        <p:nvPicPr>
          <p:cNvPr id="29" name="Picture 28">
            <a:extLst>
              <a:ext uri="{FF2B5EF4-FFF2-40B4-BE49-F238E27FC236}">
                <a16:creationId xmlns:a16="http://schemas.microsoft.com/office/drawing/2014/main" id="{3909A910-1174-3655-1604-6E2AA30C8AD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377733" y="4613195"/>
            <a:ext cx="2006703" cy="1674815"/>
          </a:xfrm>
          <a:prstGeom prst="rect">
            <a:avLst/>
          </a:prstGeom>
        </p:spPr>
      </p:pic>
      <p:pic>
        <p:nvPicPr>
          <p:cNvPr id="31" name="Picture 30">
            <a:extLst>
              <a:ext uri="{FF2B5EF4-FFF2-40B4-BE49-F238E27FC236}">
                <a16:creationId xmlns:a16="http://schemas.microsoft.com/office/drawing/2014/main" id="{92358E59-543C-D423-1276-91FC4DD82BD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697570" y="4558294"/>
            <a:ext cx="2368327" cy="1766945"/>
          </a:xfrm>
          <a:prstGeom prst="rect">
            <a:avLst/>
          </a:prstGeom>
        </p:spPr>
      </p:pic>
      <p:pic>
        <p:nvPicPr>
          <p:cNvPr id="33" name="Picture 32">
            <a:extLst>
              <a:ext uri="{FF2B5EF4-FFF2-40B4-BE49-F238E27FC236}">
                <a16:creationId xmlns:a16="http://schemas.microsoft.com/office/drawing/2014/main" id="{E5FFBCD8-0632-F448-7D97-D62C7415183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142447" y="4513581"/>
            <a:ext cx="1949549" cy="1797142"/>
          </a:xfrm>
          <a:prstGeom prst="rect">
            <a:avLst/>
          </a:prstGeom>
        </p:spPr>
      </p:pic>
      <p:sp>
        <p:nvSpPr>
          <p:cNvPr id="2" name="Slide Number Placeholder 1">
            <a:extLst>
              <a:ext uri="{FF2B5EF4-FFF2-40B4-BE49-F238E27FC236}">
                <a16:creationId xmlns:a16="http://schemas.microsoft.com/office/drawing/2014/main" id="{42494D15-0708-EBFE-81D5-6DCF5CC0ECAD}"/>
              </a:ext>
            </a:extLst>
          </p:cNvPr>
          <p:cNvSpPr>
            <a:spLocks noGrp="1"/>
          </p:cNvSpPr>
          <p:nvPr>
            <p:ph type="sldNum" sz="quarter" idx="12"/>
          </p:nvPr>
        </p:nvSpPr>
        <p:spPr>
          <a:xfrm>
            <a:off x="10352541" y="-152146"/>
            <a:ext cx="838199" cy="767687"/>
          </a:xfrm>
        </p:spPr>
        <p:txBody>
          <a:bodyPr/>
          <a:lstStyle/>
          <a:p>
            <a:fld id="{0AD4F8A3-1E5C-4028-8A44-3143D606CD08}" type="slidenum">
              <a:rPr lang="en-IN" smtClean="0">
                <a:solidFill>
                  <a:schemeClr val="bg1"/>
                </a:solidFill>
              </a:rPr>
              <a:t>12</a:t>
            </a:fld>
            <a:endParaRPr lang="en-IN" dirty="0">
              <a:solidFill>
                <a:schemeClr val="bg1"/>
              </a:solidFill>
            </a:endParaRPr>
          </a:p>
        </p:txBody>
      </p:sp>
      <p:sp>
        <p:nvSpPr>
          <p:cNvPr id="8" name="TextBox 7">
            <a:extLst>
              <a:ext uri="{FF2B5EF4-FFF2-40B4-BE49-F238E27FC236}">
                <a16:creationId xmlns:a16="http://schemas.microsoft.com/office/drawing/2014/main" id="{A0705406-B4D2-77A0-A029-3756669F516D}"/>
              </a:ext>
            </a:extLst>
          </p:cNvPr>
          <p:cNvSpPr txBox="1"/>
          <p:nvPr/>
        </p:nvSpPr>
        <p:spPr>
          <a:xfrm>
            <a:off x="11691257" y="6325239"/>
            <a:ext cx="418704" cy="369332"/>
          </a:xfrm>
          <a:prstGeom prst="rect">
            <a:avLst/>
          </a:prstGeom>
          <a:noFill/>
        </p:spPr>
        <p:txBody>
          <a:bodyPr wrap="none" rtlCol="0">
            <a:spAutoFit/>
          </a:bodyPr>
          <a:lstStyle/>
          <a:p>
            <a:r>
              <a:rPr lang="en-IN" dirty="0"/>
              <a:t>19</a:t>
            </a:r>
          </a:p>
        </p:txBody>
      </p:sp>
      <p:pic>
        <p:nvPicPr>
          <p:cNvPr id="20" name="Picture 17">
            <a:extLst>
              <a:ext uri="{FF2B5EF4-FFF2-40B4-BE49-F238E27FC236}">
                <a16:creationId xmlns:a16="http://schemas.microsoft.com/office/drawing/2014/main" id="{EA7B7555-644F-44B5-A45E-298CC003894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190181" y="90593"/>
            <a:ext cx="2798385" cy="554343"/>
          </a:xfrm>
          <a:prstGeom prst="rect">
            <a:avLst/>
          </a:prstGeom>
        </p:spPr>
      </p:pic>
      <p:grpSp>
        <p:nvGrpSpPr>
          <p:cNvPr id="22" name="Group 21"/>
          <p:cNvGrpSpPr/>
          <p:nvPr/>
        </p:nvGrpSpPr>
        <p:grpSpPr>
          <a:xfrm>
            <a:off x="-23375" y="-12137"/>
            <a:ext cx="12215375" cy="6890655"/>
            <a:chOff x="-23375" y="-12137"/>
            <a:chExt cx="12215375" cy="6890655"/>
          </a:xfrm>
        </p:grpSpPr>
        <p:sp>
          <p:nvSpPr>
            <p:cNvPr id="24" name="Rectangle 23"/>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ight Triangle 25"/>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Box 27"/>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30" name="Rectangle 29"/>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ight Triangle 31"/>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4" name="Picture 33" descr="F:\_Rajkumar_12-12-17\F_Feb-2017\After August 2014\Amphibians\Raorchestes travancoricus\Review\KFRI logo.png"/>
            <p:cNvPicPr>
              <a:picLocks noChangeAspect="1" noChangeArrowheads="1"/>
            </p:cNvPicPr>
            <p:nvPr/>
          </p:nvPicPr>
          <p:blipFill>
            <a:blip r:embed="rId18" cstate="print"/>
            <a:srcRect/>
            <a:stretch>
              <a:fillRect/>
            </a:stretch>
          </p:blipFill>
          <p:spPr bwMode="auto">
            <a:xfrm>
              <a:off x="170822" y="2350876"/>
              <a:ext cx="531984" cy="787852"/>
            </a:xfrm>
            <a:prstGeom prst="rect">
              <a:avLst/>
            </a:prstGeom>
            <a:noFill/>
          </p:spPr>
        </p:pic>
        <p:pic>
          <p:nvPicPr>
            <p:cNvPr id="35" name="Picture 34"/>
            <p:cNvPicPr>
              <a:picLocks noChangeAspect="1"/>
            </p:cNvPicPr>
            <p:nvPr/>
          </p:nvPicPr>
          <p:blipFill>
            <a:blip r:embed="rId19"/>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357096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067C4-F86E-5F9F-B3CB-AA48A1183446}"/>
              </a:ext>
            </a:extLst>
          </p:cNvPr>
          <p:cNvSpPr txBox="1"/>
          <p:nvPr/>
        </p:nvSpPr>
        <p:spPr>
          <a:xfrm>
            <a:off x="863937" y="136217"/>
            <a:ext cx="7949562" cy="461665"/>
          </a:xfrm>
          <a:prstGeom prst="rect">
            <a:avLst/>
          </a:prstGeom>
          <a:solidFill>
            <a:schemeClr val="bg1">
              <a:lumMod val="65000"/>
            </a:schemeClr>
          </a:solidFill>
        </p:spPr>
        <p:txBody>
          <a:bodyPr wrap="square" rtlCol="0">
            <a:spAutoFit/>
          </a:bodyPr>
          <a:lstStyle/>
          <a:p>
            <a:r>
              <a:rPr lang="en-IN" sz="2400" b="1" dirty="0">
                <a:latin typeface="Century Gothic" panose="020B0502020202020204" pitchFamily="34" charset="0"/>
              </a:rPr>
              <a:t>Forensic applications: Log to stump comparison</a:t>
            </a:r>
          </a:p>
        </p:txBody>
      </p:sp>
      <p:graphicFrame>
        <p:nvGraphicFramePr>
          <p:cNvPr id="6" name="Table 5">
            <a:extLst>
              <a:ext uri="{FF2B5EF4-FFF2-40B4-BE49-F238E27FC236}">
                <a16:creationId xmlns:a16="http://schemas.microsoft.com/office/drawing/2014/main" id="{CDC8090F-9801-2710-1E2F-CFC0480269BE}"/>
              </a:ext>
            </a:extLst>
          </p:cNvPr>
          <p:cNvGraphicFramePr>
            <a:graphicFrameLocks noGrp="1"/>
          </p:cNvGraphicFramePr>
          <p:nvPr/>
        </p:nvGraphicFramePr>
        <p:xfrm>
          <a:off x="992625" y="813353"/>
          <a:ext cx="4837814" cy="2950570"/>
        </p:xfrm>
        <a:graphic>
          <a:graphicData uri="http://schemas.openxmlformats.org/drawingml/2006/table">
            <a:tbl>
              <a:tblPr firstRow="1" firstCol="1" bandRow="1">
                <a:tableStyleId>{F5AB1C69-6EDB-4FF4-983F-18BD219EF322}</a:tableStyleId>
              </a:tblPr>
              <a:tblGrid>
                <a:gridCol w="950592">
                  <a:extLst>
                    <a:ext uri="{9D8B030D-6E8A-4147-A177-3AD203B41FA5}">
                      <a16:colId xmlns:a16="http://schemas.microsoft.com/office/drawing/2014/main" val="155090326"/>
                    </a:ext>
                  </a:extLst>
                </a:gridCol>
                <a:gridCol w="755770">
                  <a:extLst>
                    <a:ext uri="{9D8B030D-6E8A-4147-A177-3AD203B41FA5}">
                      <a16:colId xmlns:a16="http://schemas.microsoft.com/office/drawing/2014/main" val="3249986699"/>
                    </a:ext>
                  </a:extLst>
                </a:gridCol>
                <a:gridCol w="777860">
                  <a:extLst>
                    <a:ext uri="{9D8B030D-6E8A-4147-A177-3AD203B41FA5}">
                      <a16:colId xmlns:a16="http://schemas.microsoft.com/office/drawing/2014/main" val="3655233612"/>
                    </a:ext>
                  </a:extLst>
                </a:gridCol>
                <a:gridCol w="749066">
                  <a:extLst>
                    <a:ext uri="{9D8B030D-6E8A-4147-A177-3AD203B41FA5}">
                      <a16:colId xmlns:a16="http://schemas.microsoft.com/office/drawing/2014/main" val="3080063687"/>
                    </a:ext>
                  </a:extLst>
                </a:gridCol>
                <a:gridCol w="802263">
                  <a:extLst>
                    <a:ext uri="{9D8B030D-6E8A-4147-A177-3AD203B41FA5}">
                      <a16:colId xmlns:a16="http://schemas.microsoft.com/office/drawing/2014/main" val="3714594288"/>
                    </a:ext>
                  </a:extLst>
                </a:gridCol>
                <a:gridCol w="802263">
                  <a:extLst>
                    <a:ext uri="{9D8B030D-6E8A-4147-A177-3AD203B41FA5}">
                      <a16:colId xmlns:a16="http://schemas.microsoft.com/office/drawing/2014/main" val="2812804105"/>
                    </a:ext>
                  </a:extLst>
                </a:gridCol>
              </a:tblGrid>
              <a:tr h="360112">
                <a:tc>
                  <a:txBody>
                    <a:bodyPr/>
                    <a:lstStyle/>
                    <a:p>
                      <a:pPr algn="ctr">
                        <a:lnSpc>
                          <a:spcPct val="107000"/>
                        </a:lnSpc>
                        <a:spcAft>
                          <a:spcPts val="800"/>
                        </a:spcAft>
                      </a:pPr>
                      <a:r>
                        <a:rPr lang="en-IN" sz="1400" kern="100" dirty="0" err="1">
                          <a:effectLst/>
                        </a:rPr>
                        <a:t>Sample_ID</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P11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P15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P46</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rPr>
                        <a:t>ES43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99508356"/>
                  </a:ext>
                </a:extLst>
              </a:tr>
              <a:tr h="431743">
                <a:tc>
                  <a:txBody>
                    <a:bodyPr/>
                    <a:lstStyle/>
                    <a:p>
                      <a:pPr algn="ctr">
                        <a:lnSpc>
                          <a:spcPct val="107000"/>
                        </a:lnSpc>
                        <a:spcAft>
                          <a:spcPts val="800"/>
                        </a:spcAft>
                      </a:pPr>
                      <a:r>
                        <a:rPr lang="en-IN" sz="1400" kern="100" dirty="0">
                          <a:effectLst/>
                          <a:highlight>
                            <a:srgbClr val="00FF00"/>
                          </a:highlight>
                        </a:rPr>
                        <a:t>So1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00"/>
                          </a:highlight>
                        </a:rPr>
                        <a:t>195/197</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153/153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262/264</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34729303"/>
                  </a:ext>
                </a:extLst>
              </a:tr>
              <a:tr h="431743">
                <a:tc>
                  <a:txBody>
                    <a:bodyPr/>
                    <a:lstStyle/>
                    <a:p>
                      <a:pPr algn="ctr">
                        <a:lnSpc>
                          <a:spcPct val="107000"/>
                        </a:lnSpc>
                        <a:spcAft>
                          <a:spcPts val="800"/>
                        </a:spcAft>
                      </a:pPr>
                      <a:r>
                        <a:rPr lang="en-IN" sz="1400" kern="100">
                          <a:effectLst/>
                          <a:highlight>
                            <a:srgbClr val="FFFF00"/>
                          </a:highlight>
                        </a:rPr>
                        <a:t>So2</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199/205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149/153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219/221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816076"/>
                  </a:ext>
                </a:extLst>
              </a:tr>
              <a:tr h="431743">
                <a:tc>
                  <a:txBody>
                    <a:bodyPr/>
                    <a:lstStyle/>
                    <a:p>
                      <a:pPr algn="ctr">
                        <a:lnSpc>
                          <a:spcPct val="107000"/>
                        </a:lnSpc>
                        <a:spcAft>
                          <a:spcPts val="800"/>
                        </a:spcAft>
                      </a:pPr>
                      <a:r>
                        <a:rPr lang="en-IN" sz="1400" kern="100">
                          <a:effectLst/>
                          <a:highlight>
                            <a:srgbClr val="00FFFF"/>
                          </a:highlight>
                        </a:rPr>
                        <a:t>So3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3737105"/>
                  </a:ext>
                </a:extLst>
              </a:tr>
              <a:tr h="431743">
                <a:tc>
                  <a:txBody>
                    <a:bodyPr/>
                    <a:lstStyle/>
                    <a:p>
                      <a:pPr algn="ctr">
                        <a:lnSpc>
                          <a:spcPct val="107000"/>
                        </a:lnSpc>
                        <a:spcAft>
                          <a:spcPts val="800"/>
                        </a:spcAft>
                      </a:pPr>
                      <a:r>
                        <a:rPr lang="en-IN" sz="1400" kern="100">
                          <a:effectLst/>
                          <a:highlight>
                            <a:srgbClr val="FF0000"/>
                          </a:highlight>
                        </a:rPr>
                        <a:t>So4</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00"/>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203/205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217/219</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8021146"/>
                  </a:ext>
                </a:extLst>
              </a:tr>
              <a:tr h="431743">
                <a:tc>
                  <a:txBody>
                    <a:bodyPr/>
                    <a:lstStyle/>
                    <a:p>
                      <a:pPr algn="ctr">
                        <a:lnSpc>
                          <a:spcPct val="107000"/>
                        </a:lnSpc>
                        <a:spcAft>
                          <a:spcPts val="800"/>
                        </a:spcAft>
                      </a:pPr>
                      <a:r>
                        <a:rPr lang="en-IN" sz="1400" kern="100">
                          <a:effectLst/>
                          <a:highlight>
                            <a:srgbClr val="FF00FF"/>
                          </a:highlight>
                        </a:rPr>
                        <a:t>So5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FF"/>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149/153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4833671"/>
                  </a:ext>
                </a:extLst>
              </a:tr>
              <a:tr h="431743">
                <a:tc>
                  <a:txBody>
                    <a:bodyPr/>
                    <a:lstStyle/>
                    <a:p>
                      <a:pPr algn="ctr">
                        <a:lnSpc>
                          <a:spcPct val="107000"/>
                        </a:lnSpc>
                        <a:spcAft>
                          <a:spcPts val="800"/>
                        </a:spcAft>
                      </a:pPr>
                      <a:r>
                        <a:rPr lang="en-IN" sz="1400" kern="100">
                          <a:effectLst/>
                          <a:highlight>
                            <a:srgbClr val="0000FF"/>
                          </a:highlight>
                        </a:rPr>
                        <a:t>S06</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00FF"/>
                          </a:highlight>
                        </a:rPr>
                        <a:t>218/227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00FF"/>
                          </a:highlight>
                        </a:rPr>
                        <a:t>205/207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5924372"/>
                  </a:ext>
                </a:extLst>
              </a:tr>
            </a:tbl>
          </a:graphicData>
        </a:graphic>
      </p:graphicFrame>
      <p:graphicFrame>
        <p:nvGraphicFramePr>
          <p:cNvPr id="7" name="Table 6">
            <a:extLst>
              <a:ext uri="{FF2B5EF4-FFF2-40B4-BE49-F238E27FC236}">
                <a16:creationId xmlns:a16="http://schemas.microsoft.com/office/drawing/2014/main" id="{E9CE9831-E747-B496-98AA-5CB81E44A8D2}"/>
              </a:ext>
            </a:extLst>
          </p:cNvPr>
          <p:cNvGraphicFramePr>
            <a:graphicFrameLocks noGrp="1"/>
          </p:cNvGraphicFramePr>
          <p:nvPr/>
        </p:nvGraphicFramePr>
        <p:xfrm>
          <a:off x="6117771" y="813353"/>
          <a:ext cx="6074229" cy="4617409"/>
        </p:xfrm>
        <a:graphic>
          <a:graphicData uri="http://schemas.openxmlformats.org/drawingml/2006/table">
            <a:tbl>
              <a:tblPr firstRow="1" firstCol="1" bandRow="1">
                <a:tableStyleId>{F5AB1C69-6EDB-4FF4-983F-18BD219EF322}</a:tableStyleId>
              </a:tblPr>
              <a:tblGrid>
                <a:gridCol w="1088571">
                  <a:extLst>
                    <a:ext uri="{9D8B030D-6E8A-4147-A177-3AD203B41FA5}">
                      <a16:colId xmlns:a16="http://schemas.microsoft.com/office/drawing/2014/main" val="1032149368"/>
                    </a:ext>
                  </a:extLst>
                </a:gridCol>
                <a:gridCol w="956458">
                  <a:extLst>
                    <a:ext uri="{9D8B030D-6E8A-4147-A177-3AD203B41FA5}">
                      <a16:colId xmlns:a16="http://schemas.microsoft.com/office/drawing/2014/main" val="2759269122"/>
                    </a:ext>
                  </a:extLst>
                </a:gridCol>
                <a:gridCol w="1007300">
                  <a:extLst>
                    <a:ext uri="{9D8B030D-6E8A-4147-A177-3AD203B41FA5}">
                      <a16:colId xmlns:a16="http://schemas.microsoft.com/office/drawing/2014/main" val="975121175"/>
                    </a:ext>
                  </a:extLst>
                </a:gridCol>
                <a:gridCol w="1007300">
                  <a:extLst>
                    <a:ext uri="{9D8B030D-6E8A-4147-A177-3AD203B41FA5}">
                      <a16:colId xmlns:a16="http://schemas.microsoft.com/office/drawing/2014/main" val="1176895012"/>
                    </a:ext>
                  </a:extLst>
                </a:gridCol>
                <a:gridCol w="1007300">
                  <a:extLst>
                    <a:ext uri="{9D8B030D-6E8A-4147-A177-3AD203B41FA5}">
                      <a16:colId xmlns:a16="http://schemas.microsoft.com/office/drawing/2014/main" val="962764979"/>
                    </a:ext>
                  </a:extLst>
                </a:gridCol>
                <a:gridCol w="1007300">
                  <a:extLst>
                    <a:ext uri="{9D8B030D-6E8A-4147-A177-3AD203B41FA5}">
                      <a16:colId xmlns:a16="http://schemas.microsoft.com/office/drawing/2014/main" val="2074727368"/>
                    </a:ext>
                  </a:extLst>
                </a:gridCol>
              </a:tblGrid>
              <a:tr h="409897">
                <a:tc>
                  <a:txBody>
                    <a:bodyPr/>
                    <a:lstStyle/>
                    <a:p>
                      <a:pPr algn="ctr">
                        <a:lnSpc>
                          <a:spcPct val="107000"/>
                        </a:lnSpc>
                        <a:spcAft>
                          <a:spcPts val="800"/>
                        </a:spcAft>
                      </a:pPr>
                      <a:r>
                        <a:rPr lang="en-IN" sz="1400" kern="100" dirty="0" err="1">
                          <a:effectLst/>
                        </a:rPr>
                        <a:t>Sample_ID</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rPr>
                        <a:t>P1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P11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P15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rPr>
                        <a:t>P46</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rPr>
                        <a:t>ES43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8377459"/>
                  </a:ext>
                </a:extLst>
              </a:tr>
              <a:tr h="350626">
                <a:tc>
                  <a:txBody>
                    <a:bodyPr/>
                    <a:lstStyle/>
                    <a:p>
                      <a:pPr algn="ctr">
                        <a:lnSpc>
                          <a:spcPct val="107000"/>
                        </a:lnSpc>
                        <a:spcAft>
                          <a:spcPts val="800"/>
                        </a:spcAft>
                      </a:pPr>
                      <a:r>
                        <a:rPr lang="en-IN" sz="1400" kern="100">
                          <a:effectLst/>
                          <a:highlight>
                            <a:srgbClr val="00FF00"/>
                          </a:highlight>
                        </a:rPr>
                        <a:t>Se1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195/197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153/153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262/264</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77065025"/>
                  </a:ext>
                </a:extLst>
              </a:tr>
              <a:tr h="350626">
                <a:tc>
                  <a:txBody>
                    <a:bodyPr/>
                    <a:lstStyle/>
                    <a:p>
                      <a:pPr algn="ctr">
                        <a:lnSpc>
                          <a:spcPct val="107000"/>
                        </a:lnSpc>
                        <a:spcAft>
                          <a:spcPts val="800"/>
                        </a:spcAft>
                      </a:pPr>
                      <a:r>
                        <a:rPr lang="en-IN" sz="1400" kern="100">
                          <a:effectLst/>
                          <a:highlight>
                            <a:srgbClr val="00FF00"/>
                          </a:highlight>
                        </a:rPr>
                        <a:t>Se2</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00"/>
                          </a:highlight>
                        </a:rPr>
                        <a:t>195/197</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153/153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262/264</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00"/>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1554591"/>
                  </a:ext>
                </a:extLst>
              </a:tr>
              <a:tr h="350626">
                <a:tc>
                  <a:txBody>
                    <a:bodyPr/>
                    <a:lstStyle/>
                    <a:p>
                      <a:pPr algn="ctr">
                        <a:lnSpc>
                          <a:spcPct val="107000"/>
                        </a:lnSpc>
                        <a:spcAft>
                          <a:spcPts val="800"/>
                        </a:spcAft>
                      </a:pPr>
                      <a:r>
                        <a:rPr lang="en-IN" sz="1400" kern="100">
                          <a:effectLst/>
                          <a:highlight>
                            <a:srgbClr val="FF0000"/>
                          </a:highlight>
                        </a:rPr>
                        <a:t>Se3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203/205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00"/>
                          </a:highlight>
                        </a:rPr>
                        <a:t>153/153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264/268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00"/>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8452882"/>
                  </a:ext>
                </a:extLst>
              </a:tr>
              <a:tr h="350626">
                <a:tc>
                  <a:txBody>
                    <a:bodyPr/>
                    <a:lstStyle/>
                    <a:p>
                      <a:pPr algn="ctr">
                        <a:lnSpc>
                          <a:spcPct val="107000"/>
                        </a:lnSpc>
                        <a:spcAft>
                          <a:spcPts val="800"/>
                        </a:spcAft>
                      </a:pPr>
                      <a:r>
                        <a:rPr lang="en-IN" sz="1400" kern="100">
                          <a:effectLst/>
                          <a:highlight>
                            <a:srgbClr val="FF0000"/>
                          </a:highlight>
                        </a:rPr>
                        <a:t>Se4</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203/205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00"/>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00"/>
                          </a:highlight>
                        </a:rPr>
                        <a:t>264/268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00"/>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1834732"/>
                  </a:ext>
                </a:extLst>
              </a:tr>
              <a:tr h="350626">
                <a:tc>
                  <a:txBody>
                    <a:bodyPr/>
                    <a:lstStyle/>
                    <a:p>
                      <a:pPr algn="ctr">
                        <a:lnSpc>
                          <a:spcPct val="107000"/>
                        </a:lnSpc>
                        <a:spcAft>
                          <a:spcPts val="800"/>
                        </a:spcAft>
                      </a:pPr>
                      <a:r>
                        <a:rPr lang="en-IN" sz="1400" kern="100">
                          <a:effectLst/>
                          <a:highlight>
                            <a:srgbClr val="00FFFF"/>
                          </a:highlight>
                        </a:rPr>
                        <a:t>Se5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264/268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1108200"/>
                  </a:ext>
                </a:extLst>
              </a:tr>
              <a:tr h="350626">
                <a:tc>
                  <a:txBody>
                    <a:bodyPr/>
                    <a:lstStyle/>
                    <a:p>
                      <a:pPr algn="ctr">
                        <a:lnSpc>
                          <a:spcPct val="107000"/>
                        </a:lnSpc>
                        <a:spcAft>
                          <a:spcPts val="800"/>
                        </a:spcAft>
                      </a:pPr>
                      <a:r>
                        <a:rPr lang="en-IN" sz="1400" kern="100">
                          <a:effectLst/>
                          <a:highlight>
                            <a:srgbClr val="00FFFF"/>
                          </a:highlight>
                        </a:rPr>
                        <a:t>Se6</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218/218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153/153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2231295"/>
                  </a:ext>
                </a:extLst>
              </a:tr>
              <a:tr h="350626">
                <a:tc>
                  <a:txBody>
                    <a:bodyPr/>
                    <a:lstStyle/>
                    <a:p>
                      <a:pPr algn="ctr">
                        <a:lnSpc>
                          <a:spcPct val="107000"/>
                        </a:lnSpc>
                        <a:spcAft>
                          <a:spcPts val="800"/>
                        </a:spcAft>
                      </a:pPr>
                      <a:r>
                        <a:rPr lang="en-IN" sz="1400" kern="100">
                          <a:effectLst/>
                          <a:highlight>
                            <a:srgbClr val="00FFFF"/>
                          </a:highlight>
                        </a:rPr>
                        <a:t>Se7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FF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FFFF"/>
                          </a:highlight>
                        </a:rPr>
                        <a:t>217/219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3470855"/>
                  </a:ext>
                </a:extLst>
              </a:tr>
              <a:tr h="350626">
                <a:tc>
                  <a:txBody>
                    <a:bodyPr/>
                    <a:lstStyle/>
                    <a:p>
                      <a:pPr algn="ctr">
                        <a:lnSpc>
                          <a:spcPct val="107000"/>
                        </a:lnSpc>
                        <a:spcAft>
                          <a:spcPts val="800"/>
                        </a:spcAft>
                      </a:pPr>
                      <a:r>
                        <a:rPr lang="en-IN" sz="1400" kern="100">
                          <a:effectLst/>
                          <a:highlight>
                            <a:srgbClr val="FF00FF"/>
                          </a:highlight>
                        </a:rPr>
                        <a:t>Se8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FF"/>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197/205</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149/153 </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00FF"/>
                          </a:highlight>
                        </a:rPr>
                        <a:t>264/268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00FF"/>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7309600"/>
                  </a:ext>
                </a:extLst>
              </a:tr>
              <a:tr h="350626">
                <a:tc>
                  <a:txBody>
                    <a:bodyPr/>
                    <a:lstStyle/>
                    <a:p>
                      <a:pPr algn="ctr">
                        <a:lnSpc>
                          <a:spcPct val="107000"/>
                        </a:lnSpc>
                        <a:spcAft>
                          <a:spcPts val="800"/>
                        </a:spcAft>
                      </a:pPr>
                      <a:r>
                        <a:rPr lang="en-IN" sz="1400" kern="100">
                          <a:effectLst/>
                          <a:highlight>
                            <a:srgbClr val="0000FF"/>
                          </a:highlight>
                        </a:rPr>
                        <a:t>Se9</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00FF"/>
                          </a:highlight>
                        </a:rPr>
                        <a:t>218/227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0000FF"/>
                          </a:highlight>
                        </a:rPr>
                        <a:t>205/207</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153/153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0000FF"/>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64512488"/>
                  </a:ext>
                </a:extLst>
              </a:tr>
              <a:tr h="350626">
                <a:tc>
                  <a:txBody>
                    <a:bodyPr/>
                    <a:lstStyle/>
                    <a:p>
                      <a:pPr algn="ctr">
                        <a:lnSpc>
                          <a:spcPct val="107000"/>
                        </a:lnSpc>
                        <a:spcAft>
                          <a:spcPts val="800"/>
                        </a:spcAft>
                      </a:pPr>
                      <a:r>
                        <a:rPr lang="en-IN" sz="1400" kern="100">
                          <a:effectLst/>
                          <a:highlight>
                            <a:srgbClr val="FFFF00"/>
                          </a:highlight>
                        </a:rPr>
                        <a:t>Sp1</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199/205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149/153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96845966"/>
                  </a:ext>
                </a:extLst>
              </a:tr>
              <a:tr h="350626">
                <a:tc>
                  <a:txBody>
                    <a:bodyPr/>
                    <a:lstStyle/>
                    <a:p>
                      <a:pPr algn="ctr">
                        <a:lnSpc>
                          <a:spcPct val="107000"/>
                        </a:lnSpc>
                        <a:spcAft>
                          <a:spcPts val="800"/>
                        </a:spcAft>
                      </a:pPr>
                      <a:r>
                        <a:rPr lang="en-IN" sz="1400" kern="100">
                          <a:effectLst/>
                          <a:highlight>
                            <a:srgbClr val="FFFF00"/>
                          </a:highlight>
                        </a:rPr>
                        <a:t>Sp2</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199/205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149/153</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1019965"/>
                  </a:ext>
                </a:extLst>
              </a:tr>
              <a:tr h="350626">
                <a:tc>
                  <a:txBody>
                    <a:bodyPr/>
                    <a:lstStyle/>
                    <a:p>
                      <a:pPr algn="ctr">
                        <a:lnSpc>
                          <a:spcPct val="107000"/>
                        </a:lnSpc>
                        <a:spcAft>
                          <a:spcPts val="800"/>
                        </a:spcAft>
                      </a:pPr>
                      <a:r>
                        <a:rPr lang="en-IN" sz="1400" kern="100">
                          <a:effectLst/>
                          <a:highlight>
                            <a:srgbClr val="FFFF00"/>
                          </a:highlight>
                        </a:rPr>
                        <a:t>Sp3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218/218</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199/205</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a:effectLst/>
                          <a:highlight>
                            <a:srgbClr val="FFFF00"/>
                          </a:highlight>
                        </a:rPr>
                        <a:t>149/153</a:t>
                      </a:r>
                      <a:endParaRPr lang="en-IN"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264/268</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N" sz="1400" kern="100" dirty="0">
                          <a:effectLst/>
                          <a:highlight>
                            <a:srgbClr val="FFFF00"/>
                          </a:highlight>
                        </a:rPr>
                        <a:t>219/221</a:t>
                      </a: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32521779"/>
                  </a:ext>
                </a:extLst>
              </a:tr>
            </a:tbl>
          </a:graphicData>
        </a:graphic>
      </p:graphicFrame>
      <p:sp>
        <p:nvSpPr>
          <p:cNvPr id="4" name="TextBox 3">
            <a:extLst>
              <a:ext uri="{FF2B5EF4-FFF2-40B4-BE49-F238E27FC236}">
                <a16:creationId xmlns:a16="http://schemas.microsoft.com/office/drawing/2014/main" id="{B43DA662-35B5-A2F9-1374-5AD1EFB85E73}"/>
              </a:ext>
            </a:extLst>
          </p:cNvPr>
          <p:cNvSpPr txBox="1"/>
          <p:nvPr/>
        </p:nvSpPr>
        <p:spPr>
          <a:xfrm>
            <a:off x="992625" y="3979394"/>
            <a:ext cx="5029201" cy="1754326"/>
          </a:xfrm>
          <a:prstGeom prst="rect">
            <a:avLst/>
          </a:prstGeom>
          <a:solidFill>
            <a:schemeClr val="accent6">
              <a:lumMod val="40000"/>
              <a:lumOff val="60000"/>
            </a:schemeClr>
          </a:solidFill>
        </p:spPr>
        <p:txBody>
          <a:bodyPr wrap="square" rtlCol="0">
            <a:spAutoFit/>
          </a:bodyPr>
          <a:lstStyle/>
          <a:p>
            <a:pPr algn="ctr"/>
            <a:r>
              <a:rPr lang="en-IN" sz="1800" kern="100" dirty="0">
                <a:effectLst/>
                <a:latin typeface="Times New Roman" panose="02020603050405020304" pitchFamily="18" charset="0"/>
                <a:ea typeface="Times New Roman" panose="02020603050405020304" pitchFamily="18" charset="0"/>
                <a:cs typeface="Times New Roman" panose="02020603050405020304" pitchFamily="18" charset="0"/>
              </a:rPr>
              <a:t>So1 sample completely matches with Se1 and Se2. So2 matches with Sp1, Sp2 and Sp3 logs. So3 matches with Se5, Se6 and Se7. So4 matches with Se3 and Se4. So5 matches with Se8. So6 matches with Se9.</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IN" dirty="0"/>
          </a:p>
        </p:txBody>
      </p:sp>
      <p:sp>
        <p:nvSpPr>
          <p:cNvPr id="3" name="Slide Number Placeholder 2">
            <a:extLst>
              <a:ext uri="{FF2B5EF4-FFF2-40B4-BE49-F238E27FC236}">
                <a16:creationId xmlns:a16="http://schemas.microsoft.com/office/drawing/2014/main" id="{5C77EE1F-863B-A31C-913B-92F953DDB44B}"/>
              </a:ext>
            </a:extLst>
          </p:cNvPr>
          <p:cNvSpPr>
            <a:spLocks noGrp="1"/>
          </p:cNvSpPr>
          <p:nvPr>
            <p:ph type="sldNum" sz="quarter" idx="12"/>
          </p:nvPr>
        </p:nvSpPr>
        <p:spPr/>
        <p:txBody>
          <a:bodyPr/>
          <a:lstStyle/>
          <a:p>
            <a:fld id="{0AD4F8A3-1E5C-4028-8A44-3143D606CD08}" type="slidenum">
              <a:rPr lang="en-IN" smtClean="0"/>
              <a:t>13</a:t>
            </a:fld>
            <a:endParaRPr lang="en-IN"/>
          </a:p>
        </p:txBody>
      </p:sp>
      <p:pic>
        <p:nvPicPr>
          <p:cNvPr id="8" name="Picture 17">
            <a:extLst>
              <a:ext uri="{FF2B5EF4-FFF2-40B4-BE49-F238E27FC236}">
                <a16:creationId xmlns:a16="http://schemas.microsoft.com/office/drawing/2014/main" id="{EA7B7555-644F-44B5-A45E-298CC00389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2187" y="90593"/>
            <a:ext cx="3046380" cy="603469"/>
          </a:xfrm>
          <a:prstGeom prst="rect">
            <a:avLst/>
          </a:prstGeom>
        </p:spPr>
      </p:pic>
      <p:grpSp>
        <p:nvGrpSpPr>
          <p:cNvPr id="9" name="Group 8"/>
          <p:cNvGrpSpPr/>
          <p:nvPr/>
        </p:nvGrpSpPr>
        <p:grpSpPr>
          <a:xfrm>
            <a:off x="-23375" y="-12137"/>
            <a:ext cx="12215375" cy="6890655"/>
            <a:chOff x="-23375" y="-12137"/>
            <a:chExt cx="12215375" cy="6890655"/>
          </a:xfrm>
        </p:grpSpPr>
        <p:sp>
          <p:nvSpPr>
            <p:cNvPr id="10" name="Rectangle 9"/>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10"/>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13" name="Rectangle 12"/>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ight Triangle 13"/>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14"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170822" y="2350876"/>
              <a:ext cx="531984" cy="787852"/>
            </a:xfrm>
            <a:prstGeom prst="rect">
              <a:avLst/>
            </a:prstGeom>
            <a:noFill/>
          </p:spPr>
        </p:pic>
        <p:pic>
          <p:nvPicPr>
            <p:cNvPr id="16" name="Picture 15"/>
            <p:cNvPicPr>
              <a:picLocks noChangeAspect="1"/>
            </p:cNvPicPr>
            <p:nvPr/>
          </p:nvPicPr>
          <p:blipFill>
            <a:blip r:embed="rId5"/>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168901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15810" y="76201"/>
            <a:ext cx="693421" cy="866775"/>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048" y="3677907"/>
            <a:ext cx="3142136" cy="2248879"/>
          </a:xfrm>
          <a:prstGeom prst="rect">
            <a:avLst/>
          </a:prstGeom>
          <a:ln>
            <a:solidFill>
              <a:schemeClr val="bg1">
                <a:lumMod val="65000"/>
              </a:schemeClr>
            </a:solidFill>
          </a:ln>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r="20640"/>
          <a:stretch/>
        </p:blipFill>
        <p:spPr>
          <a:xfrm>
            <a:off x="6233106" y="924264"/>
            <a:ext cx="3140553" cy="2126381"/>
          </a:xfrm>
          <a:prstGeom prst="rect">
            <a:avLst/>
          </a:prstGeom>
          <a:ln>
            <a:solidFill>
              <a:schemeClr val="bg1">
                <a:lumMod val="65000"/>
              </a:schemeClr>
            </a:solidFill>
          </a:ln>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68151" y="3677908"/>
            <a:ext cx="2747648" cy="2211846"/>
          </a:xfrm>
          <a:prstGeom prst="rect">
            <a:avLst/>
          </a:prstGeom>
          <a:ln>
            <a:solidFill>
              <a:schemeClr val="bg1">
                <a:lumMod val="65000"/>
              </a:schemeClr>
            </a:solidFill>
          </a:ln>
        </p:spPr>
      </p:pic>
      <p:pic>
        <p:nvPicPr>
          <p:cNvPr id="22" name="Picture 21"/>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1000"/>
                    </a14:imgEffect>
                  </a14:imgLayer>
                </a14:imgProps>
              </a:ext>
              <a:ext uri="{28A0092B-C50C-407E-A947-70E740481C1C}">
                <a14:useLocalDpi xmlns:a14="http://schemas.microsoft.com/office/drawing/2010/main" val="0"/>
              </a:ext>
            </a:extLst>
          </a:blip>
          <a:srcRect l="19781"/>
          <a:stretch/>
        </p:blipFill>
        <p:spPr>
          <a:xfrm>
            <a:off x="9384164" y="886403"/>
            <a:ext cx="2942496" cy="2164242"/>
          </a:xfrm>
          <a:prstGeom prst="rect">
            <a:avLst/>
          </a:prstGeom>
          <a:ln>
            <a:solidFill>
              <a:schemeClr val="bg1">
                <a:lumMod val="65000"/>
              </a:schemeClr>
            </a:solidFill>
          </a:ln>
        </p:spPr>
      </p:pic>
      <p:sp>
        <p:nvSpPr>
          <p:cNvPr id="24" name="TextBox 23"/>
          <p:cNvSpPr txBox="1"/>
          <p:nvPr/>
        </p:nvSpPr>
        <p:spPr>
          <a:xfrm>
            <a:off x="6979773" y="5926786"/>
            <a:ext cx="2398411" cy="307777"/>
          </a:xfrm>
          <a:prstGeom prst="rect">
            <a:avLst/>
          </a:prstGeom>
          <a:noFill/>
        </p:spPr>
        <p:txBody>
          <a:bodyPr wrap="square" rtlCol="0">
            <a:spAutoFit/>
          </a:bodyPr>
          <a:lstStyle/>
          <a:p>
            <a:r>
              <a:rPr lang="en-US" sz="1400" dirty="0" err="1"/>
              <a:t>Malayatoor</a:t>
            </a:r>
            <a:r>
              <a:rPr lang="en-US" sz="1400" dirty="0"/>
              <a:t> plantation-MP1</a:t>
            </a:r>
            <a:endParaRPr lang="en-IN" sz="1400" dirty="0"/>
          </a:p>
        </p:txBody>
      </p:sp>
      <p:sp>
        <p:nvSpPr>
          <p:cNvPr id="25" name="TextBox 24"/>
          <p:cNvSpPr txBox="1"/>
          <p:nvPr/>
        </p:nvSpPr>
        <p:spPr>
          <a:xfrm>
            <a:off x="9855259" y="5889754"/>
            <a:ext cx="2092748" cy="307777"/>
          </a:xfrm>
          <a:prstGeom prst="rect">
            <a:avLst/>
          </a:prstGeom>
          <a:noFill/>
        </p:spPr>
        <p:txBody>
          <a:bodyPr wrap="square" rtlCol="0">
            <a:spAutoFit/>
          </a:bodyPr>
          <a:lstStyle/>
          <a:p>
            <a:r>
              <a:rPr lang="en-US" sz="1400" dirty="0"/>
              <a:t>Kannur plantation KP2</a:t>
            </a:r>
            <a:endParaRPr lang="en-IN" sz="1400" dirty="0"/>
          </a:p>
        </p:txBody>
      </p:sp>
      <p:sp>
        <p:nvSpPr>
          <p:cNvPr id="26" name="TextBox 25"/>
          <p:cNvSpPr txBox="1"/>
          <p:nvPr/>
        </p:nvSpPr>
        <p:spPr>
          <a:xfrm>
            <a:off x="6679520" y="3071010"/>
            <a:ext cx="2596542" cy="307777"/>
          </a:xfrm>
          <a:prstGeom prst="rect">
            <a:avLst/>
          </a:prstGeom>
          <a:noFill/>
        </p:spPr>
        <p:txBody>
          <a:bodyPr wrap="square" rtlCol="0">
            <a:spAutoFit/>
          </a:bodyPr>
          <a:lstStyle/>
          <a:p>
            <a:r>
              <a:rPr lang="en-US" sz="1400" b="1" dirty="0"/>
              <a:t>Natural population-NIL*</a:t>
            </a:r>
            <a:endParaRPr lang="en-IN" sz="1400" b="1" dirty="0"/>
          </a:p>
        </p:txBody>
      </p:sp>
      <p:sp>
        <p:nvSpPr>
          <p:cNvPr id="27" name="TextBox 26"/>
          <p:cNvSpPr txBox="1"/>
          <p:nvPr/>
        </p:nvSpPr>
        <p:spPr>
          <a:xfrm>
            <a:off x="9598221" y="3051285"/>
            <a:ext cx="2402692" cy="307777"/>
          </a:xfrm>
          <a:prstGeom prst="rect">
            <a:avLst/>
          </a:prstGeom>
          <a:noFill/>
        </p:spPr>
        <p:txBody>
          <a:bodyPr wrap="square" rtlCol="0">
            <a:spAutoFit/>
          </a:bodyPr>
          <a:lstStyle/>
          <a:p>
            <a:r>
              <a:rPr lang="en-US" sz="1400" b="1" dirty="0"/>
              <a:t>Natural population- PAR*</a:t>
            </a:r>
            <a:endParaRPr lang="en-IN" sz="1400" b="1" dirty="0"/>
          </a:p>
        </p:txBody>
      </p:sp>
      <p:sp>
        <p:nvSpPr>
          <p:cNvPr id="31" name="TextBox 30"/>
          <p:cNvSpPr txBox="1"/>
          <p:nvPr/>
        </p:nvSpPr>
        <p:spPr>
          <a:xfrm>
            <a:off x="766695" y="2220275"/>
            <a:ext cx="5337940" cy="4401205"/>
          </a:xfrm>
          <a:prstGeom prst="rect">
            <a:avLst/>
          </a:prstGeom>
          <a:solidFill>
            <a:schemeClr val="accent1">
              <a:lumMod val="20000"/>
              <a:lumOff val="80000"/>
            </a:schemeClr>
          </a:solidFill>
          <a:ln>
            <a:solidFill>
              <a:schemeClr val="bg2"/>
            </a:solidFill>
          </a:ln>
        </p:spPr>
        <p:txBody>
          <a:bodyPr wrap="square" rtlCol="0">
            <a:spAutoFit/>
          </a:bodyPr>
          <a:lstStyle/>
          <a:p>
            <a:r>
              <a:rPr lang="en-US" sz="2000" b="1" u="sng" dirty="0">
                <a:solidFill>
                  <a:schemeClr val="accent6">
                    <a:lumMod val="50000"/>
                  </a:schemeClr>
                </a:solidFill>
                <a:latin typeface="Century Gothic" panose="020B0502020202020204" pitchFamily="34" charset="0"/>
              </a:rPr>
              <a:t>In case of genetic admixtures</a:t>
            </a:r>
            <a:r>
              <a:rPr lang="en-US" sz="2000" b="1" dirty="0">
                <a:solidFill>
                  <a:schemeClr val="accent6">
                    <a:lumMod val="50000"/>
                  </a:schemeClr>
                </a:solidFill>
                <a:latin typeface="Century Gothic" panose="020B0502020202020204" pitchFamily="34" charset="0"/>
              </a:rPr>
              <a:t>,</a:t>
            </a:r>
          </a:p>
          <a:p>
            <a:endParaRPr lang="en-US" sz="2000" b="1" dirty="0">
              <a:solidFill>
                <a:schemeClr val="accent6">
                  <a:lumMod val="50000"/>
                </a:schemeClr>
              </a:solidFill>
              <a:latin typeface="Century Gothic" panose="020B0502020202020204" pitchFamily="34" charset="0"/>
            </a:endParaRPr>
          </a:p>
          <a:p>
            <a:pPr marL="285664" indent="-285664">
              <a:buFont typeface="Wingdings" panose="05000000000000000000" pitchFamily="2" charset="2"/>
              <a:buChar char="Ø"/>
            </a:pPr>
            <a:r>
              <a:rPr lang="en-US" sz="2000" b="1" dirty="0">
                <a:solidFill>
                  <a:schemeClr val="accent6">
                    <a:lumMod val="50000"/>
                  </a:schemeClr>
                </a:solidFill>
                <a:latin typeface="Century Gothic" panose="020B0502020202020204" pitchFamily="34" charset="0"/>
              </a:rPr>
              <a:t>Integrated approach involving Chemical and DNA signatures</a:t>
            </a:r>
          </a:p>
          <a:p>
            <a:pPr marL="285664" indent="-285664">
              <a:buFont typeface="Wingdings" panose="05000000000000000000" pitchFamily="2" charset="2"/>
              <a:buChar char="Ø"/>
            </a:pPr>
            <a:endParaRPr lang="en-US" sz="2000" b="1" dirty="0">
              <a:solidFill>
                <a:schemeClr val="accent6">
                  <a:lumMod val="50000"/>
                </a:schemeClr>
              </a:solidFill>
              <a:latin typeface="Century Gothic" panose="020B0502020202020204" pitchFamily="34" charset="0"/>
            </a:endParaRPr>
          </a:p>
          <a:p>
            <a:pPr marL="285664" indent="-285664">
              <a:buFont typeface="Wingdings" panose="05000000000000000000" pitchFamily="2" charset="2"/>
              <a:buChar char="Ø"/>
            </a:pPr>
            <a:r>
              <a:rPr lang="en-US" sz="2000" b="1" dirty="0">
                <a:solidFill>
                  <a:schemeClr val="accent6">
                    <a:lumMod val="50000"/>
                  </a:schemeClr>
                </a:solidFill>
                <a:latin typeface="Century Gothic" panose="020B0502020202020204" pitchFamily="34" charset="0"/>
              </a:rPr>
              <a:t>Chain of custody validation from point of extraction to point of sale</a:t>
            </a:r>
          </a:p>
          <a:p>
            <a:pPr marL="285664" indent="-285664">
              <a:buFont typeface="Wingdings" panose="05000000000000000000" pitchFamily="2" charset="2"/>
              <a:buChar char="Ø"/>
            </a:pPr>
            <a:endParaRPr lang="en-US" sz="2000" b="1" dirty="0">
              <a:solidFill>
                <a:schemeClr val="accent6">
                  <a:lumMod val="50000"/>
                </a:schemeClr>
              </a:solidFill>
              <a:latin typeface="Century Gothic" panose="020B0502020202020204" pitchFamily="34" charset="0"/>
            </a:endParaRPr>
          </a:p>
          <a:p>
            <a:pPr marL="285664" indent="-285664">
              <a:buFont typeface="Wingdings" panose="05000000000000000000" pitchFamily="2" charset="2"/>
              <a:buChar char="Ø"/>
            </a:pPr>
            <a:r>
              <a:rPr lang="en-US" sz="2000" b="1" dirty="0">
                <a:solidFill>
                  <a:schemeClr val="accent6">
                    <a:lumMod val="50000"/>
                  </a:schemeClr>
                </a:solidFill>
                <a:latin typeface="Century Gothic" panose="020B0502020202020204" pitchFamily="34" charset="0"/>
              </a:rPr>
              <a:t>Trace the origin and legality of timber traded in market</a:t>
            </a:r>
          </a:p>
          <a:p>
            <a:pPr marL="285664" indent="-285664">
              <a:buFont typeface="Wingdings" panose="05000000000000000000" pitchFamily="2" charset="2"/>
              <a:buChar char="Ø"/>
            </a:pPr>
            <a:endParaRPr lang="en-US" sz="2000" b="1" dirty="0">
              <a:solidFill>
                <a:schemeClr val="accent6">
                  <a:lumMod val="50000"/>
                </a:schemeClr>
              </a:solidFill>
              <a:latin typeface="Century Gothic" panose="020B0502020202020204" pitchFamily="34" charset="0"/>
            </a:endParaRPr>
          </a:p>
          <a:p>
            <a:pPr marL="285664" indent="-285664">
              <a:buFont typeface="Wingdings" panose="05000000000000000000" pitchFamily="2" charset="2"/>
              <a:buChar char="Ø"/>
            </a:pPr>
            <a:r>
              <a:rPr lang="en-US" sz="2000" b="1" dirty="0">
                <a:solidFill>
                  <a:schemeClr val="accent6">
                    <a:lumMod val="50000"/>
                  </a:schemeClr>
                </a:solidFill>
                <a:latin typeface="Century Gothic" panose="020B0502020202020204" pitchFamily="34" charset="0"/>
              </a:rPr>
              <a:t>Global Reference database of integrated tools for tracing cross-border timber movement</a:t>
            </a:r>
          </a:p>
        </p:txBody>
      </p:sp>
      <p:sp>
        <p:nvSpPr>
          <p:cNvPr id="3" name="TextBox 2"/>
          <p:cNvSpPr txBox="1"/>
          <p:nvPr/>
        </p:nvSpPr>
        <p:spPr>
          <a:xfrm>
            <a:off x="967484" y="942976"/>
            <a:ext cx="5107368" cy="1107996"/>
          </a:xfrm>
          <a:prstGeom prst="rect">
            <a:avLst/>
          </a:prstGeom>
          <a:noFill/>
        </p:spPr>
        <p:txBody>
          <a:bodyPr wrap="square" rtlCol="0">
            <a:spAutoFit/>
          </a:bodyPr>
          <a:lstStyle/>
          <a:p>
            <a:r>
              <a:rPr lang="en-US" sz="2200" dirty="0">
                <a:latin typeface="Century Gothic" panose="020B0502020202020204" pitchFamily="34" charset="0"/>
              </a:rPr>
              <a:t>Machine learning Approaches </a:t>
            </a:r>
          </a:p>
          <a:p>
            <a:pPr marL="285750" indent="-285750">
              <a:buFont typeface="Wingdings" panose="05000000000000000000" pitchFamily="2" charset="2"/>
              <a:buChar char="ü"/>
            </a:pPr>
            <a:r>
              <a:rPr lang="en-IN" sz="2200" b="1" dirty="0" err="1">
                <a:solidFill>
                  <a:srgbClr val="0070C0"/>
                </a:solidFill>
                <a:latin typeface="Century Gothic" panose="020B0502020202020204" pitchFamily="34" charset="0"/>
              </a:rPr>
              <a:t>AssignPOP</a:t>
            </a:r>
            <a:r>
              <a:rPr lang="en-IN" sz="2200" b="1" dirty="0">
                <a:solidFill>
                  <a:srgbClr val="0070C0"/>
                </a:solidFill>
                <a:latin typeface="Century Gothic" panose="020B0502020202020204" pitchFamily="34" charset="0"/>
              </a:rPr>
              <a:t> v1.1.4 ( R package)</a:t>
            </a:r>
          </a:p>
          <a:p>
            <a:pPr marL="285750" indent="-285750">
              <a:buFont typeface="Wingdings" panose="05000000000000000000" pitchFamily="2" charset="2"/>
              <a:buChar char="ü"/>
            </a:pPr>
            <a:r>
              <a:rPr lang="en-US" sz="2200" b="1" dirty="0">
                <a:solidFill>
                  <a:srgbClr val="0070C0"/>
                </a:solidFill>
                <a:latin typeface="Century Gothic" panose="020B0502020202020204" pitchFamily="34" charset="0"/>
              </a:rPr>
              <a:t>Mycorrhiza  (Python based)</a:t>
            </a:r>
            <a:r>
              <a:rPr lang="en-US" sz="2200" dirty="0">
                <a:latin typeface="Century Gothic" panose="020B0502020202020204" pitchFamily="34" charset="0"/>
              </a:rPr>
              <a:t>                  </a:t>
            </a:r>
          </a:p>
        </p:txBody>
      </p:sp>
      <p:sp>
        <p:nvSpPr>
          <p:cNvPr id="32" name="TextBox 31"/>
          <p:cNvSpPr txBox="1"/>
          <p:nvPr/>
        </p:nvSpPr>
        <p:spPr>
          <a:xfrm>
            <a:off x="6767416" y="56729"/>
            <a:ext cx="5233497" cy="400110"/>
          </a:xfrm>
          <a:prstGeom prst="rect">
            <a:avLst/>
          </a:prstGeom>
          <a:noFill/>
          <a:ln>
            <a:solidFill>
              <a:schemeClr val="bg1"/>
            </a:solidFill>
          </a:ln>
        </p:spPr>
        <p:txBody>
          <a:bodyPr wrap="square" rtlCol="0">
            <a:spAutoFit/>
          </a:bodyPr>
          <a:lstStyle/>
          <a:p>
            <a:pPr algn="ctr" defTabSz="914126">
              <a:defRPr/>
            </a:pPr>
            <a:endParaRPr lang="en-IN" sz="2000" kern="0" dirty="0">
              <a:solidFill>
                <a:srgbClr val="C00000"/>
              </a:solidFill>
            </a:endParaRPr>
          </a:p>
        </p:txBody>
      </p:sp>
      <p:sp>
        <p:nvSpPr>
          <p:cNvPr id="16" name="TextBox 15"/>
          <p:cNvSpPr txBox="1"/>
          <p:nvPr/>
        </p:nvSpPr>
        <p:spPr>
          <a:xfrm>
            <a:off x="883078" y="65787"/>
            <a:ext cx="11232721" cy="707886"/>
          </a:xfrm>
          <a:prstGeom prst="rect">
            <a:avLst/>
          </a:prstGeom>
          <a:solidFill>
            <a:schemeClr val="bg1">
              <a:lumMod val="85000"/>
            </a:schemeClr>
          </a:solidFill>
        </p:spPr>
        <p:txBody>
          <a:bodyPr wrap="square" rtlCol="0">
            <a:spAutoFit/>
          </a:bodyPr>
          <a:lstStyle/>
          <a:p>
            <a:r>
              <a:rPr lang="en-US" sz="2000" b="1" u="sng" dirty="0">
                <a:solidFill>
                  <a:srgbClr val="00B0F0"/>
                </a:solidFill>
                <a:latin typeface="Century Gothic" panose="020B0502020202020204" pitchFamily="34" charset="0"/>
              </a:rPr>
              <a:t>ASSIGNMENT TEST TOOLS  -ORIGIN VERIFICATION</a:t>
            </a:r>
          </a:p>
          <a:p>
            <a:r>
              <a:rPr lang="en-US" sz="2000" b="1" dirty="0">
                <a:latin typeface="Century Gothic" panose="020B0502020202020204" pitchFamily="34" charset="0"/>
              </a:rPr>
              <a:t>1) Chain of Custody Validation, 2)Legality of traded timber and 3) Origin verification</a:t>
            </a:r>
            <a:endParaRPr lang="en-IN" sz="2000" b="1" dirty="0">
              <a:latin typeface="Century Gothic" panose="020B0502020202020204" pitchFamily="34" charset="0"/>
            </a:endParaRPr>
          </a:p>
        </p:txBody>
      </p:sp>
      <p:sp>
        <p:nvSpPr>
          <p:cNvPr id="21" name="Rectangle 20"/>
          <p:cNvSpPr/>
          <p:nvPr/>
        </p:nvSpPr>
        <p:spPr>
          <a:xfrm>
            <a:off x="7650492" y="1588558"/>
            <a:ext cx="3251141" cy="1200329"/>
          </a:xfrm>
          <a:prstGeom prst="rect">
            <a:avLst/>
          </a:prstGeom>
          <a:solidFill>
            <a:schemeClr val="bg1"/>
          </a:solidFill>
        </p:spPr>
        <p:txBody>
          <a:bodyPr wrap="square">
            <a:spAutoFit/>
          </a:bodyPr>
          <a:lstStyle/>
          <a:p>
            <a:pPr lvl="1"/>
            <a:r>
              <a:rPr lang="en-IN" b="1" dirty="0"/>
              <a:t>Assignment accuracy</a:t>
            </a:r>
          </a:p>
          <a:p>
            <a:pPr marL="742727" lvl="1" indent="-285664">
              <a:buFont typeface="Wingdings" panose="05000000000000000000" pitchFamily="2" charset="2"/>
              <a:buChar char="ü"/>
            </a:pPr>
            <a:r>
              <a:rPr lang="en-IN" dirty="0">
                <a:solidFill>
                  <a:schemeClr val="accent4">
                    <a:lumMod val="75000"/>
                  </a:schemeClr>
                </a:solidFill>
              </a:rPr>
              <a:t>PAR* - 100% </a:t>
            </a:r>
          </a:p>
          <a:p>
            <a:pPr marL="742727" lvl="1" indent="-285664">
              <a:buFont typeface="Wingdings" panose="05000000000000000000" pitchFamily="2" charset="2"/>
              <a:buChar char="ü"/>
            </a:pPr>
            <a:r>
              <a:rPr lang="en-IN" dirty="0">
                <a:solidFill>
                  <a:srgbClr val="99FF33"/>
                </a:solidFill>
              </a:rPr>
              <a:t>ARK* - 81 % </a:t>
            </a:r>
          </a:p>
          <a:p>
            <a:pPr marL="742727" lvl="1" indent="-285664">
              <a:buFont typeface="Wingdings" panose="05000000000000000000" pitchFamily="2" charset="2"/>
              <a:buChar char="ü"/>
            </a:pPr>
            <a:r>
              <a:rPr lang="en-IN" dirty="0">
                <a:solidFill>
                  <a:srgbClr val="36BA88"/>
                </a:solidFill>
              </a:rPr>
              <a:t>NIL*  -  48 %</a:t>
            </a:r>
          </a:p>
        </p:txBody>
      </p:sp>
      <p:sp>
        <p:nvSpPr>
          <p:cNvPr id="28" name="TextBox 27"/>
          <p:cNvSpPr txBox="1"/>
          <p:nvPr/>
        </p:nvSpPr>
        <p:spPr>
          <a:xfrm>
            <a:off x="7723131" y="4658648"/>
            <a:ext cx="3988223" cy="1077218"/>
          </a:xfrm>
          <a:prstGeom prst="rect">
            <a:avLst/>
          </a:prstGeom>
          <a:solidFill>
            <a:schemeClr val="bg1"/>
          </a:solidFill>
        </p:spPr>
        <p:txBody>
          <a:bodyPr wrap="square" rtlCol="0">
            <a:spAutoFit/>
          </a:bodyPr>
          <a:lstStyle/>
          <a:p>
            <a:pPr marL="285750" indent="-285750">
              <a:buFont typeface="Wingdings" panose="05000000000000000000" pitchFamily="2" charset="2"/>
              <a:buChar char="ü"/>
            </a:pPr>
            <a:r>
              <a:rPr lang="en-IN" sz="1600" b="1" dirty="0">
                <a:solidFill>
                  <a:schemeClr val="accent5">
                    <a:lumMod val="50000"/>
                  </a:schemeClr>
                </a:solidFill>
              </a:rPr>
              <a:t>MP1</a:t>
            </a:r>
            <a:r>
              <a:rPr lang="en-IN" sz="1600" dirty="0">
                <a:solidFill>
                  <a:schemeClr val="accent5">
                    <a:lumMod val="50000"/>
                  </a:schemeClr>
                </a:solidFill>
              </a:rPr>
              <a:t>- Kerala population: WY,KON/TEN/ACH/TH, PAR</a:t>
            </a:r>
          </a:p>
          <a:p>
            <a:pPr marL="285750" indent="-285750">
              <a:buFont typeface="Wingdings" panose="05000000000000000000" pitchFamily="2" charset="2"/>
              <a:buChar char="ü"/>
            </a:pPr>
            <a:r>
              <a:rPr lang="en-IN" sz="1600" b="1" dirty="0">
                <a:solidFill>
                  <a:srgbClr val="C00000"/>
                </a:solidFill>
              </a:rPr>
              <a:t>KP2</a:t>
            </a:r>
            <a:r>
              <a:rPr lang="en-IN" sz="1600" dirty="0">
                <a:solidFill>
                  <a:srgbClr val="C00000"/>
                </a:solidFill>
              </a:rPr>
              <a:t> -WY, KON/TEN/ACH/TH, PAR &amp; (SHI/HAL/CU/H)</a:t>
            </a:r>
          </a:p>
        </p:txBody>
      </p:sp>
      <p:sp>
        <p:nvSpPr>
          <p:cNvPr id="5" name="Slide Number Placeholder 4"/>
          <p:cNvSpPr>
            <a:spLocks noGrp="1"/>
          </p:cNvSpPr>
          <p:nvPr>
            <p:ph type="sldNum" sz="quarter" idx="12"/>
          </p:nvPr>
        </p:nvSpPr>
        <p:spPr/>
        <p:txBody>
          <a:bodyPr/>
          <a:lstStyle/>
          <a:p>
            <a:pPr>
              <a:defRPr/>
            </a:pPr>
            <a:fld id="{936ABE17-375E-429F-A5CC-78D7E563036F}" type="slidenum">
              <a:rPr lang="en-US" smtClean="0"/>
              <a:pPr>
                <a:defRPr/>
              </a:pPr>
              <a:t>14</a:t>
            </a:fld>
            <a:endParaRPr lang="en-US"/>
          </a:p>
        </p:txBody>
      </p:sp>
    </p:spTree>
    <p:extLst>
      <p:ext uri="{BB962C8B-B14F-4D97-AF65-F5344CB8AC3E}">
        <p14:creationId xmlns:p14="http://schemas.microsoft.com/office/powerpoint/2010/main" val="4087047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31" grpId="0" animBg="1"/>
      <p:bldP spid="3" grpId="0"/>
      <p:bldP spid="21"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973582" y="6208543"/>
            <a:ext cx="2743200" cy="365125"/>
          </a:xfrm>
        </p:spPr>
        <p:txBody>
          <a:bodyPr/>
          <a:lstStyle/>
          <a:p>
            <a:fld id="{9733F9BD-9108-4890-8534-682C19648A7F}" type="slidenum">
              <a:rPr lang="en-IN" smtClean="0">
                <a:latin typeface="Times New Roman" panose="02020603050405020304" pitchFamily="18" charset="0"/>
                <a:cs typeface="Times New Roman" panose="02020603050405020304" pitchFamily="18" charset="0"/>
              </a:rPr>
              <a:t>15</a:t>
            </a:fld>
            <a:endParaRPr lang="en-IN" dirty="0">
              <a:latin typeface="Times New Roman" panose="02020603050405020304" pitchFamily="18" charset="0"/>
              <a:cs typeface="Times New Roman" panose="02020603050405020304" pitchFamily="18" charset="0"/>
            </a:endParaRPr>
          </a:p>
        </p:txBody>
      </p:sp>
      <p:sp>
        <p:nvSpPr>
          <p:cNvPr id="18" name="Rectangle 17"/>
          <p:cNvSpPr/>
          <p:nvPr/>
        </p:nvSpPr>
        <p:spPr>
          <a:xfrm>
            <a:off x="486334" y="530357"/>
            <a:ext cx="4431807" cy="3600986"/>
          </a:xfrm>
          <a:prstGeom prst="rect">
            <a:avLst/>
          </a:prstGeom>
        </p:spPr>
        <p:txBody>
          <a:bodyPr wrap="square">
            <a:spAutoFit/>
          </a:bodyPr>
          <a:lstStyle/>
          <a:p>
            <a:pPr algn="ctr"/>
            <a:r>
              <a:rPr lang="en-US" b="1" u="sng" dirty="0">
                <a:latin typeface="Times New Roman" panose="02020603050405020304" pitchFamily="18" charset="0"/>
                <a:cs typeface="Times New Roman" panose="02020603050405020304" pitchFamily="18" charset="0"/>
              </a:rPr>
              <a:t>ISOTOPIC SIGNATURES</a:t>
            </a:r>
            <a:endParaRPr lang="en-US" b="1" u="sng" dirty="0">
              <a:solidFill>
                <a:srgbClr val="00B0F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IN" sz="1600" b="1" dirty="0">
              <a:latin typeface="Century Gothic" panose="020B0502020202020204" pitchFamily="34" charset="0"/>
            </a:endParaRPr>
          </a:p>
          <a:p>
            <a:pPr marL="285750" indent="-285750" algn="just">
              <a:buFont typeface="Wingdings" panose="05000000000000000000" pitchFamily="2" charset="2"/>
              <a:buChar char="§"/>
            </a:pPr>
            <a:r>
              <a:rPr lang="en-IN" sz="1600" b="1" dirty="0">
                <a:latin typeface="Century Gothic" panose="020B0502020202020204" pitchFamily="34" charset="0"/>
              </a:rPr>
              <a:t>Stable isotope ratio analysis (SIRA</a:t>
            </a:r>
            <a:r>
              <a:rPr lang="en-IN" sz="1600" dirty="0">
                <a:latin typeface="Century Gothic" panose="020B0502020202020204" pitchFamily="34" charset="0"/>
              </a:rPr>
              <a:t>) is the technique with the most promise for verifying the provenance of timber</a:t>
            </a:r>
          </a:p>
          <a:p>
            <a:pPr marL="285750" indent="-285750" algn="just">
              <a:buFont typeface="Wingdings" panose="05000000000000000000" pitchFamily="2" charset="2"/>
              <a:buChar char="§"/>
            </a:pPr>
            <a:r>
              <a:rPr lang="en-IN" sz="1600" dirty="0">
                <a:latin typeface="Century Gothic" panose="020B0502020202020204" pitchFamily="34" charset="0"/>
              </a:rPr>
              <a:t>All living organisms sequester elements, and the </a:t>
            </a:r>
            <a:r>
              <a:rPr lang="en-IN" sz="1600" b="1" dirty="0">
                <a:latin typeface="Century Gothic" panose="020B0502020202020204" pitchFamily="34" charset="0"/>
              </a:rPr>
              <a:t>stable isotope patterns of C, N, &amp; O, will differ </a:t>
            </a:r>
            <a:r>
              <a:rPr lang="en-IN" sz="1600" dirty="0">
                <a:latin typeface="Century Gothic" panose="020B0502020202020204" pitchFamily="34" charset="0"/>
              </a:rPr>
              <a:t>depending on the geographic location</a:t>
            </a:r>
          </a:p>
          <a:p>
            <a:pPr marL="285750" indent="-285750" algn="just">
              <a:buFont typeface="Wingdings" panose="05000000000000000000" pitchFamily="2" charset="2"/>
              <a:buChar char="§"/>
            </a:pPr>
            <a:r>
              <a:rPr lang="en-IN" sz="1600" dirty="0">
                <a:latin typeface="Century Gothic" panose="020B0502020202020204" pitchFamily="34" charset="0"/>
              </a:rPr>
              <a:t>SIRA involves </a:t>
            </a:r>
            <a:r>
              <a:rPr lang="en-IN" sz="1600" b="1" dirty="0">
                <a:latin typeface="Century Gothic" panose="020B0502020202020204" pitchFamily="34" charset="0"/>
              </a:rPr>
              <a:t>the use of an Isotope Ratio Mass Spectrometer (IRMS), </a:t>
            </a:r>
            <a:r>
              <a:rPr lang="en-IN" sz="1600" dirty="0">
                <a:latin typeface="Century Gothic" panose="020B0502020202020204" pitchFamily="34" charset="0"/>
              </a:rPr>
              <a:t>to measure the relative abundance of elements within a given sample</a:t>
            </a:r>
            <a:endParaRPr lang="en-US" sz="1600" dirty="0">
              <a:latin typeface="Century Gothic" panose="020B050202020202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4768295" y="584035"/>
            <a:ext cx="5287343" cy="3262432"/>
          </a:xfrm>
          <a:prstGeom prst="rect">
            <a:avLst/>
          </a:prstGeom>
          <a:noFill/>
        </p:spPr>
        <p:txBody>
          <a:bodyPr wrap="square" rtlCol="0">
            <a:spAutoFit/>
          </a:bodyPr>
          <a:lstStyle/>
          <a:p>
            <a:r>
              <a:rPr lang="en-US" b="1" u="sng" dirty="0">
                <a:latin typeface="Times New Roman" panose="02020603050405020304" pitchFamily="18" charset="0"/>
                <a:cs typeface="Times New Roman" panose="02020603050405020304" pitchFamily="18" charset="0"/>
              </a:rPr>
              <a:t>SPECTRAL SIGNATURES –FTIR &amp; DART-TOFMS</a:t>
            </a:r>
            <a:endParaRPr lang="en-US" b="1" u="sng" dirty="0">
              <a:solidFill>
                <a:srgbClr val="00B0F0"/>
              </a:solidFill>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IN" sz="1600" b="1" dirty="0">
                <a:latin typeface="Century Gothic" panose="020B0502020202020204" pitchFamily="34" charset="0"/>
              </a:rPr>
              <a:t>Direct analysis in real time – Time of flight mass </a:t>
            </a:r>
            <a:r>
              <a:rPr lang="en-IN" sz="1400" b="1" dirty="0">
                <a:latin typeface="Century Gothic" panose="020B0502020202020204" pitchFamily="34" charset="0"/>
              </a:rPr>
              <a:t>spectrometry</a:t>
            </a:r>
            <a:r>
              <a:rPr lang="en-IN" sz="1400" dirty="0">
                <a:latin typeface="Century Gothic" panose="020B0502020202020204" pitchFamily="34" charset="0"/>
              </a:rPr>
              <a:t>–(</a:t>
            </a:r>
            <a:r>
              <a:rPr lang="en-IN" sz="1400" b="1" dirty="0">
                <a:latin typeface="Century Gothic" panose="020B0502020202020204" pitchFamily="34" charset="0"/>
              </a:rPr>
              <a:t>DART-TOFMS)</a:t>
            </a:r>
            <a:r>
              <a:rPr lang="en-IN" sz="1400" dirty="0">
                <a:latin typeface="Century Gothic" panose="020B0502020202020204" pitchFamily="34" charset="0"/>
              </a:rPr>
              <a:t> has become increasingly important for timber identification</a:t>
            </a:r>
          </a:p>
          <a:p>
            <a:pPr marL="285750" indent="-285750" algn="just">
              <a:buFont typeface="Arial" panose="020B0604020202020204" pitchFamily="34" charset="0"/>
              <a:buChar char="•"/>
            </a:pPr>
            <a:r>
              <a:rPr lang="en-IN" sz="1400" dirty="0">
                <a:latin typeface="Century Gothic" panose="020B0502020202020204" pitchFamily="34" charset="0"/>
              </a:rPr>
              <a:t>Wood slivers are placed in a heated helium gas stream, resulting in </a:t>
            </a:r>
            <a:r>
              <a:rPr lang="en-IN" sz="1400" b="1" dirty="0">
                <a:latin typeface="Century Gothic" panose="020B0502020202020204" pitchFamily="34" charset="0"/>
              </a:rPr>
              <a:t>thermal desorption and ionization</a:t>
            </a:r>
            <a:r>
              <a:rPr lang="en-IN" sz="1400" dirty="0">
                <a:latin typeface="Century Gothic" panose="020B0502020202020204" pitchFamily="34" charset="0"/>
              </a:rPr>
              <a:t> of the molecules</a:t>
            </a:r>
          </a:p>
          <a:p>
            <a:pPr marL="285750" indent="-285750" algn="just">
              <a:buFont typeface="Arial" panose="020B0604020202020204" pitchFamily="34" charset="0"/>
              <a:buChar char="•"/>
            </a:pPr>
            <a:r>
              <a:rPr lang="en-IN" sz="1400" dirty="0">
                <a:latin typeface="Century Gothic" panose="020B0502020202020204" pitchFamily="34" charset="0"/>
              </a:rPr>
              <a:t>The result is a fingerprint-based on molecules of </a:t>
            </a:r>
            <a:r>
              <a:rPr lang="en-IN" sz="1400" b="1" dirty="0">
                <a:latin typeface="Century Gothic" panose="020B0502020202020204" pitchFamily="34" charset="0"/>
              </a:rPr>
              <a:t>low molecular weight &lt; 1000 Daltons, predominantly metabolites </a:t>
            </a:r>
            <a:r>
              <a:rPr lang="en-IN" sz="1400" dirty="0">
                <a:latin typeface="Century Gothic" panose="020B0502020202020204" pitchFamily="34" charset="0"/>
              </a:rPr>
              <a:t>&amp; some lignin degradation products</a:t>
            </a:r>
          </a:p>
          <a:p>
            <a:pPr marL="285750" indent="-285750" algn="just">
              <a:buFont typeface="Arial" panose="020B0604020202020204" pitchFamily="34" charset="0"/>
              <a:buChar char="•"/>
            </a:pPr>
            <a:r>
              <a:rPr lang="en-IN" sz="1400" dirty="0">
                <a:latin typeface="Century Gothic" panose="020B0502020202020204" pitchFamily="34" charset="0"/>
              </a:rPr>
              <a:t>An unknown spectrum is matched against a database of </a:t>
            </a:r>
            <a:r>
              <a:rPr lang="en-IN" sz="1400" b="1" dirty="0">
                <a:latin typeface="Century Gothic" panose="020B0502020202020204" pitchFamily="34" charset="0"/>
              </a:rPr>
              <a:t>species-specific DART mass spectra</a:t>
            </a:r>
            <a:r>
              <a:rPr lang="en-IN" sz="1400" dirty="0">
                <a:latin typeface="Century Gothic" panose="020B0502020202020204" pitchFamily="34" charset="0"/>
              </a:rPr>
              <a:t>, with statistical analysis </a:t>
            </a:r>
            <a:endParaRPr lang="en-US" sz="1400" b="1" dirty="0">
              <a:latin typeface="Century Gothic" panose="020B0502020202020204" pitchFamily="34" charset="0"/>
              <a:cs typeface="Times New Roman" panose="02020603050405020304" pitchFamily="18" charset="0"/>
            </a:endParaRPr>
          </a:p>
        </p:txBody>
      </p:sp>
      <p:pic>
        <p:nvPicPr>
          <p:cNvPr id="33" name="Picture 3">
            <a:extLst>
              <a:ext uri="{FF2B5EF4-FFF2-40B4-BE49-F238E27FC236}">
                <a16:creationId xmlns:a16="http://schemas.microsoft.com/office/drawing/2014/main" id="{85D7475C-C31E-48A9-A020-07928396A9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3400" y="38101"/>
            <a:ext cx="2617187" cy="461665"/>
          </a:xfrm>
          <a:prstGeom prst="rect">
            <a:avLst/>
          </a:prstGeom>
        </p:spPr>
      </p:pic>
      <p:sp>
        <p:nvSpPr>
          <p:cNvPr id="34" name="Rectangle 4">
            <a:extLst>
              <a:ext uri="{FF2B5EF4-FFF2-40B4-BE49-F238E27FC236}">
                <a16:creationId xmlns:a16="http://schemas.microsoft.com/office/drawing/2014/main" id="{6E57A549-C472-45D2-A3B4-F1782FEC3908}"/>
              </a:ext>
            </a:extLst>
          </p:cNvPr>
          <p:cNvSpPr/>
          <p:nvPr/>
        </p:nvSpPr>
        <p:spPr>
          <a:xfrm>
            <a:off x="863937" y="51578"/>
            <a:ext cx="8551237"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Isotopic &amp; Spectral Signatures for timber traceability</a:t>
            </a:r>
          </a:p>
        </p:txBody>
      </p:sp>
      <p:pic>
        <p:nvPicPr>
          <p:cNvPr id="2" name="Picture 1"/>
          <p:cNvPicPr>
            <a:picLocks noChangeAspect="1"/>
          </p:cNvPicPr>
          <p:nvPr/>
        </p:nvPicPr>
        <p:blipFill>
          <a:blip r:embed="rId3"/>
          <a:stretch>
            <a:fillRect/>
          </a:stretch>
        </p:blipFill>
        <p:spPr>
          <a:xfrm>
            <a:off x="5296818" y="3768456"/>
            <a:ext cx="4497948" cy="2802974"/>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9630" b="34545"/>
          <a:stretch/>
        </p:blipFill>
        <p:spPr>
          <a:xfrm>
            <a:off x="2842412" y="3846467"/>
            <a:ext cx="2454406" cy="2398220"/>
          </a:xfrm>
          <a:prstGeom prst="rect">
            <a:avLst/>
          </a:prstGeom>
        </p:spPr>
      </p:pic>
      <p:pic>
        <p:nvPicPr>
          <p:cNvPr id="24" name="Picture 23"/>
          <p:cNvPicPr>
            <a:picLocks noChangeAspect="1"/>
          </p:cNvPicPr>
          <p:nvPr/>
        </p:nvPicPr>
        <p:blipFill rotWithShape="1">
          <a:blip r:embed="rId5" cstate="print">
            <a:extLst>
              <a:ext uri="{28A0092B-C50C-407E-A947-70E740481C1C}">
                <a14:useLocalDpi xmlns:a14="http://schemas.microsoft.com/office/drawing/2010/main" val="0"/>
              </a:ext>
            </a:extLst>
          </a:blip>
          <a:srcRect t="63774"/>
          <a:stretch/>
        </p:blipFill>
        <p:spPr>
          <a:xfrm>
            <a:off x="625140" y="4066266"/>
            <a:ext cx="2234056" cy="2207354"/>
          </a:xfrm>
          <a:prstGeom prst="rect">
            <a:avLst/>
          </a:prstGeom>
        </p:spPr>
      </p:pic>
      <p:pic>
        <p:nvPicPr>
          <p:cNvPr id="25" name="Picture 24"/>
          <p:cNvPicPr/>
          <p:nvPr/>
        </p:nvPicPr>
        <p:blipFill rotWithShape="1">
          <a:blip r:embed="rId6" cstate="print">
            <a:extLst>
              <a:ext uri="{28A0092B-C50C-407E-A947-70E740481C1C}">
                <a14:useLocalDpi xmlns:a14="http://schemas.microsoft.com/office/drawing/2010/main" val="0"/>
              </a:ext>
            </a:extLst>
          </a:blip>
          <a:srcRect l="25933" t="55659" r="13575"/>
          <a:stretch/>
        </p:blipFill>
        <p:spPr bwMode="auto">
          <a:xfrm rot="5400000">
            <a:off x="9225454" y="4006121"/>
            <a:ext cx="3615243" cy="1986915"/>
          </a:xfrm>
          <a:prstGeom prst="rect">
            <a:avLst/>
          </a:prstGeom>
          <a:noFill/>
          <a:ln>
            <a:noFill/>
          </a:ln>
          <a:extLst>
            <a:ext uri="{53640926-AAD7-44D8-BBD7-CCE9431645EC}">
              <a14:shadowObscured xmlns:a14="http://schemas.microsoft.com/office/drawing/2010/main"/>
            </a:ext>
          </a:extLst>
        </p:spPr>
      </p:pic>
      <p:pic>
        <p:nvPicPr>
          <p:cNvPr id="13" name="Grafik 57">
            <a:extLst>
              <a:ext uri="{FF2B5EF4-FFF2-40B4-BE49-F238E27FC236}">
                <a16:creationId xmlns:a16="http://schemas.microsoft.com/office/drawing/2014/main" id="{E162A0EB-FBC4-4149-A524-0E37A7D71B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45182" y="5746535"/>
            <a:ext cx="1593801" cy="1039296"/>
          </a:xfrm>
          <a:prstGeom prst="rect">
            <a:avLst/>
          </a:prstGeom>
        </p:spPr>
      </p:pic>
      <p:pic>
        <p:nvPicPr>
          <p:cNvPr id="14" name="Picture 2" descr="Fig. 2"/>
          <p:cNvPicPr>
            <a:picLocks noChangeAspect="1" noChangeArrowheads="1"/>
          </p:cNvPicPr>
          <p:nvPr/>
        </p:nvPicPr>
        <p:blipFill rotWithShape="1">
          <a:blip r:embed="rId8">
            <a:extLst>
              <a:ext uri="{28A0092B-C50C-407E-A947-70E740481C1C}">
                <a14:useLocalDpi xmlns:a14="http://schemas.microsoft.com/office/drawing/2010/main" val="0"/>
              </a:ext>
            </a:extLst>
          </a:blip>
          <a:srcRect t="1" b="67029"/>
          <a:stretch/>
        </p:blipFill>
        <p:spPr bwMode="auto">
          <a:xfrm>
            <a:off x="9976868" y="965344"/>
            <a:ext cx="2215132" cy="1676256"/>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23375" y="-12137"/>
            <a:ext cx="12215375" cy="6890655"/>
            <a:chOff x="-23375" y="-12137"/>
            <a:chExt cx="12215375" cy="6890655"/>
          </a:xfrm>
        </p:grpSpPr>
        <p:sp>
          <p:nvSpPr>
            <p:cNvPr id="17" name="Rectangle 16"/>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ight Triangle 18"/>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1" name="Rectangle 20"/>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ight Triangle 21"/>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6" name="Picture 25" descr="F:\_Rajkumar_12-12-17\F_Feb-2017\After August 2014\Amphibians\Raorchestes travancoricus\Review\KFRI logo.png"/>
            <p:cNvPicPr>
              <a:picLocks noChangeAspect="1" noChangeArrowheads="1"/>
            </p:cNvPicPr>
            <p:nvPr/>
          </p:nvPicPr>
          <p:blipFill>
            <a:blip r:embed="rId9" cstate="print"/>
            <a:srcRect/>
            <a:stretch>
              <a:fillRect/>
            </a:stretch>
          </p:blipFill>
          <p:spPr bwMode="auto">
            <a:xfrm>
              <a:off x="170822" y="2350876"/>
              <a:ext cx="531984" cy="787852"/>
            </a:xfrm>
            <a:prstGeom prst="rect">
              <a:avLst/>
            </a:prstGeom>
            <a:noFill/>
          </p:spPr>
        </p:pic>
        <p:pic>
          <p:nvPicPr>
            <p:cNvPr id="27" name="Picture 26"/>
            <p:cNvPicPr>
              <a:picLocks noChangeAspect="1"/>
            </p:cNvPicPr>
            <p:nvPr/>
          </p:nvPicPr>
          <p:blipFill>
            <a:blip r:embed="rId10"/>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2278336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fld id="{DE886B81-3815-402A-828C-12A754F58558}" type="slidenum">
              <a:rPr lang="en-US" altLang="en-US" sz="2000" b="1"/>
              <a:pPr/>
              <a:t>16</a:t>
            </a:fld>
            <a:endParaRPr lang="en-US" altLang="en-US" sz="2000" b="1" dirty="0"/>
          </a:p>
        </p:txBody>
      </p:sp>
      <p:pic>
        <p:nvPicPr>
          <p:cNvPr id="4" name="Picture 3"/>
          <p:cNvPicPr>
            <a:picLocks noChangeAspect="1"/>
          </p:cNvPicPr>
          <p:nvPr/>
        </p:nvPicPr>
        <p:blipFill rotWithShape="1">
          <a:blip r:embed="rId2"/>
          <a:srcRect l="20629" t="12821" r="25789"/>
          <a:stretch/>
        </p:blipFill>
        <p:spPr>
          <a:xfrm>
            <a:off x="5715001" y="4488569"/>
            <a:ext cx="5791200" cy="1853266"/>
          </a:xfrm>
          <a:prstGeom prst="rect">
            <a:avLst/>
          </a:prstGeom>
          <a:ln>
            <a:solidFill>
              <a:schemeClr val="bg1">
                <a:lumMod val="65000"/>
              </a:schemeClr>
            </a:solidFill>
          </a:ln>
          <a:effectLst>
            <a:glow rad="101600">
              <a:schemeClr val="accent3">
                <a:satMod val="175000"/>
                <a:alpha val="40000"/>
              </a:schemeClr>
            </a:glow>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srcRect r="10708"/>
          <a:stretch/>
        </p:blipFill>
        <p:spPr>
          <a:xfrm>
            <a:off x="2743200" y="220693"/>
            <a:ext cx="6553200" cy="1806207"/>
          </a:xfrm>
          <a:prstGeom prst="rect">
            <a:avLst/>
          </a:prstGeom>
          <a:ln>
            <a:solidFill>
              <a:schemeClr val="bg1">
                <a:lumMod val="65000"/>
              </a:schemeClr>
            </a:solidFill>
          </a:ln>
          <a:effectLst>
            <a:glow rad="101600">
              <a:schemeClr val="accent3">
                <a:satMod val="175000"/>
                <a:alpha val="40000"/>
              </a:schemeClr>
            </a:glow>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1471798" y="377209"/>
            <a:ext cx="1117414" cy="1481788"/>
          </a:xfrm>
          <a:prstGeom prst="rect">
            <a:avLst/>
          </a:prstGeom>
          <a:ln>
            <a:noFill/>
          </a:ln>
          <a:effectLst>
            <a:outerShdw blurRad="292100" dist="139700" dir="2700000" algn="tl" rotWithShape="0">
              <a:srgbClr val="333333">
                <a:alpha val="65000"/>
              </a:srgbClr>
            </a:outerShdw>
          </a:effectLst>
        </p:spPr>
      </p:pic>
      <p:pic>
        <p:nvPicPr>
          <p:cNvPr id="1026" name="Picture 2" descr="https://media.springernature.com/w92/springer-static/cover/journal/1129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2438400"/>
            <a:ext cx="1268644" cy="1682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stretch>
            <a:fillRect/>
          </a:stretch>
        </p:blipFill>
        <p:spPr>
          <a:xfrm>
            <a:off x="4088044" y="4585955"/>
            <a:ext cx="1262690" cy="1658495"/>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7"/>
          <a:srcRect r="15135"/>
          <a:stretch/>
        </p:blipFill>
        <p:spPr>
          <a:xfrm>
            <a:off x="4351232" y="2248251"/>
            <a:ext cx="6011969" cy="2018969"/>
          </a:xfrm>
          <a:prstGeom prst="rect">
            <a:avLst/>
          </a:prstGeom>
          <a:ln>
            <a:noFill/>
          </a:ln>
          <a:effectLst>
            <a:outerShdw blurRad="292100" dist="139700" dir="2700000" algn="tl" rotWithShape="0">
              <a:srgbClr val="333333">
                <a:alpha val="65000"/>
              </a:srgbClr>
            </a:outerShdw>
          </a:effectLst>
        </p:spPr>
      </p:pic>
      <p:grpSp>
        <p:nvGrpSpPr>
          <p:cNvPr id="10" name="Group 9"/>
          <p:cNvGrpSpPr/>
          <p:nvPr/>
        </p:nvGrpSpPr>
        <p:grpSpPr>
          <a:xfrm>
            <a:off x="-23375" y="-12137"/>
            <a:ext cx="12215375" cy="6890655"/>
            <a:chOff x="-23375" y="-12137"/>
            <a:chExt cx="12215375" cy="6890655"/>
          </a:xfrm>
        </p:grpSpPr>
        <p:sp>
          <p:nvSpPr>
            <p:cNvPr id="11" name="Rectangle 10"/>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Triangle 11"/>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14" name="Rectangle 13"/>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Triangle 14"/>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descr="F:\_Rajkumar_12-12-17\F_Feb-2017\After August 2014\Amphibians\Raorchestes travancoricus\Review\KFRI logo.png"/>
            <p:cNvPicPr>
              <a:picLocks noChangeAspect="1" noChangeArrowheads="1"/>
            </p:cNvPicPr>
            <p:nvPr/>
          </p:nvPicPr>
          <p:blipFill>
            <a:blip r:embed="rId8" cstate="print"/>
            <a:srcRect/>
            <a:stretch>
              <a:fillRect/>
            </a:stretch>
          </p:blipFill>
          <p:spPr bwMode="auto">
            <a:xfrm>
              <a:off x="170822" y="2350876"/>
              <a:ext cx="531984" cy="787852"/>
            </a:xfrm>
            <a:prstGeom prst="rect">
              <a:avLst/>
            </a:prstGeom>
            <a:noFill/>
          </p:spPr>
        </p:pic>
        <p:pic>
          <p:nvPicPr>
            <p:cNvPr id="17" name="Picture 16"/>
            <p:cNvPicPr>
              <a:picLocks noChangeAspect="1"/>
            </p:cNvPicPr>
            <p:nvPr/>
          </p:nvPicPr>
          <p:blipFill>
            <a:blip r:embed="rId9"/>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366914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53477" y="6352102"/>
            <a:ext cx="2742486" cy="365030"/>
          </a:xfrm>
        </p:spPr>
        <p:txBody>
          <a:bodyPr/>
          <a:lstStyle/>
          <a:p>
            <a:fld id="{507673F6-E7BA-4CD5-8F20-2B586458B542}" type="slidenum">
              <a:rPr lang="en-IN" sz="1799" b="1"/>
              <a:t>17</a:t>
            </a:fld>
            <a:endParaRPr lang="en-IN" sz="1799" b="1" dirty="0"/>
          </a:p>
        </p:txBody>
      </p:sp>
      <p:pic>
        <p:nvPicPr>
          <p:cNvPr id="12" name="Picture 11"/>
          <p:cNvPicPr>
            <a:picLocks noChangeAspect="1"/>
          </p:cNvPicPr>
          <p:nvPr/>
        </p:nvPicPr>
        <p:blipFill>
          <a:blip r:embed="rId2"/>
          <a:stretch>
            <a:fillRect/>
          </a:stretch>
        </p:blipFill>
        <p:spPr>
          <a:xfrm>
            <a:off x="115810" y="76201"/>
            <a:ext cx="693421" cy="866775"/>
          </a:xfrm>
          <a:prstGeom prst="rect">
            <a:avLst/>
          </a:prstGeom>
        </p:spPr>
      </p:pic>
      <p:pic>
        <p:nvPicPr>
          <p:cNvPr id="3" name="Picture 2"/>
          <p:cNvPicPr>
            <a:picLocks noChangeAspect="1"/>
          </p:cNvPicPr>
          <p:nvPr/>
        </p:nvPicPr>
        <p:blipFill>
          <a:blip r:embed="rId3"/>
          <a:stretch>
            <a:fillRect/>
          </a:stretch>
        </p:blipFill>
        <p:spPr>
          <a:xfrm>
            <a:off x="863937" y="336430"/>
            <a:ext cx="1477932" cy="1909943"/>
          </a:xfrm>
          <a:prstGeom prst="rect">
            <a:avLst/>
          </a:prstGeom>
        </p:spPr>
      </p:pic>
      <p:pic>
        <p:nvPicPr>
          <p:cNvPr id="6" name="Picture 5"/>
          <p:cNvPicPr>
            <a:picLocks noChangeAspect="1"/>
          </p:cNvPicPr>
          <p:nvPr/>
        </p:nvPicPr>
        <p:blipFill rotWithShape="1">
          <a:blip r:embed="rId4"/>
          <a:srcRect l="1739" r="80206"/>
          <a:stretch/>
        </p:blipFill>
        <p:spPr>
          <a:xfrm>
            <a:off x="2568838" y="3291033"/>
            <a:ext cx="1205387" cy="1389554"/>
          </a:xfrm>
          <a:prstGeom prst="rect">
            <a:avLst/>
          </a:prstGeom>
        </p:spPr>
      </p:pic>
      <p:pic>
        <p:nvPicPr>
          <p:cNvPr id="7" name="Picture 6"/>
          <p:cNvPicPr>
            <a:picLocks noChangeAspect="1"/>
          </p:cNvPicPr>
          <p:nvPr/>
        </p:nvPicPr>
        <p:blipFill>
          <a:blip r:embed="rId5"/>
          <a:stretch>
            <a:fillRect/>
          </a:stretch>
        </p:blipFill>
        <p:spPr>
          <a:xfrm>
            <a:off x="5878286" y="3291034"/>
            <a:ext cx="6175540" cy="2679322"/>
          </a:xfrm>
          <a:prstGeom prst="rect">
            <a:avLst/>
          </a:prstGeom>
        </p:spPr>
      </p:pic>
      <p:pic>
        <p:nvPicPr>
          <p:cNvPr id="8" name="Picture 7"/>
          <p:cNvPicPr>
            <a:picLocks noChangeAspect="1"/>
          </p:cNvPicPr>
          <p:nvPr/>
        </p:nvPicPr>
        <p:blipFill>
          <a:blip r:embed="rId6"/>
          <a:stretch>
            <a:fillRect/>
          </a:stretch>
        </p:blipFill>
        <p:spPr>
          <a:xfrm>
            <a:off x="3843471" y="3291033"/>
            <a:ext cx="1965569" cy="2679323"/>
          </a:xfrm>
          <a:prstGeom prst="rect">
            <a:avLst/>
          </a:prstGeom>
        </p:spPr>
      </p:pic>
      <p:grpSp>
        <p:nvGrpSpPr>
          <p:cNvPr id="9" name="Group 8"/>
          <p:cNvGrpSpPr/>
          <p:nvPr/>
        </p:nvGrpSpPr>
        <p:grpSpPr>
          <a:xfrm>
            <a:off x="13428" y="-12137"/>
            <a:ext cx="12215375" cy="6890655"/>
            <a:chOff x="-23375" y="-12137"/>
            <a:chExt cx="12215375" cy="6890655"/>
          </a:xfrm>
        </p:grpSpPr>
        <p:sp>
          <p:nvSpPr>
            <p:cNvPr id="10" name="Rectangle 9"/>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ight Triangle 10"/>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14" name="Rectangle 13"/>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Triangle 14"/>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descr="F:\_Rajkumar_12-12-17\F_Feb-2017\After August 2014\Amphibians\Raorchestes travancoricus\Review\KFRI logo.png"/>
            <p:cNvPicPr>
              <a:picLocks noChangeAspect="1" noChangeArrowheads="1"/>
            </p:cNvPicPr>
            <p:nvPr/>
          </p:nvPicPr>
          <p:blipFill>
            <a:blip r:embed="rId7" cstate="print"/>
            <a:srcRect/>
            <a:stretch>
              <a:fillRect/>
            </a:stretch>
          </p:blipFill>
          <p:spPr bwMode="auto">
            <a:xfrm>
              <a:off x="170822" y="2350876"/>
              <a:ext cx="531984" cy="787852"/>
            </a:xfrm>
            <a:prstGeom prst="rect">
              <a:avLst/>
            </a:prstGeom>
            <a:noFill/>
          </p:spPr>
        </p:pic>
        <p:pic>
          <p:nvPicPr>
            <p:cNvPr id="17" name="Picture 16"/>
            <p:cNvPicPr>
              <a:picLocks noChangeAspect="1"/>
            </p:cNvPicPr>
            <p:nvPr/>
          </p:nvPicPr>
          <p:blipFill>
            <a:blip r:embed="rId8"/>
            <a:stretch>
              <a:fillRect/>
            </a:stretch>
          </p:blipFill>
          <p:spPr>
            <a:xfrm>
              <a:off x="107657" y="1354120"/>
              <a:ext cx="659577" cy="775729"/>
            </a:xfrm>
            <a:prstGeom prst="rect">
              <a:avLst/>
            </a:prstGeom>
          </p:spPr>
        </p:pic>
      </p:grpSp>
      <p:pic>
        <p:nvPicPr>
          <p:cNvPr id="18" name="Grafik 4">
            <a:extLst>
              <a:ext uri="{FF2B5EF4-FFF2-40B4-BE49-F238E27FC236}">
                <a16:creationId xmlns:a16="http://schemas.microsoft.com/office/drawing/2014/main" id="{91A11E44-9036-42CB-B768-9BFADE6709B5}"/>
              </a:ext>
            </a:extLst>
          </p:cNvPr>
          <p:cNvPicPr>
            <a:picLocks noChangeAspect="1"/>
          </p:cNvPicPr>
          <p:nvPr/>
        </p:nvPicPr>
        <p:blipFill rotWithShape="1">
          <a:blip r:embed="rId9"/>
          <a:srcRect l="13629" t="15834" r="32986" b="36805"/>
          <a:stretch/>
        </p:blipFill>
        <p:spPr>
          <a:xfrm>
            <a:off x="2341869" y="178428"/>
            <a:ext cx="7558494" cy="2786781"/>
          </a:xfrm>
          <a:prstGeom prst="rect">
            <a:avLst/>
          </a:prstGeom>
        </p:spPr>
      </p:pic>
    </p:spTree>
    <p:extLst>
      <p:ext uri="{BB962C8B-B14F-4D97-AF65-F5344CB8AC3E}">
        <p14:creationId xmlns:p14="http://schemas.microsoft.com/office/powerpoint/2010/main" val="7960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FD2AC709-1644-4722-8C1B-8BF8E886C3B3}"/>
              </a:ext>
            </a:extLst>
          </p:cNvPr>
          <p:cNvSpPr txBox="1"/>
          <p:nvPr/>
        </p:nvSpPr>
        <p:spPr>
          <a:xfrm>
            <a:off x="4867029" y="384226"/>
            <a:ext cx="6043354" cy="800219"/>
          </a:xfrm>
          <a:prstGeom prst="rect">
            <a:avLst/>
          </a:prstGeom>
          <a:noFill/>
        </p:spPr>
        <p:txBody>
          <a:bodyPr wrap="square">
            <a:spAutoFit/>
          </a:bodyPr>
          <a:lstStyle/>
          <a:p>
            <a:pPr algn="ctr"/>
            <a:r>
              <a:rPr lang="en-US" sz="2400" b="1" dirty="0">
                <a:solidFill>
                  <a:schemeClr val="bg1"/>
                </a:solidFill>
                <a:latin typeface="Book Antiqua" panose="02040602050305030304" pitchFamily="18" charset="0"/>
              </a:rPr>
              <a:t>KSCSTE-Kerala Forest Research Institute</a:t>
            </a:r>
          </a:p>
          <a:p>
            <a:pPr algn="ctr"/>
            <a:r>
              <a:rPr lang="en-US" sz="1100" b="1" dirty="0">
                <a:solidFill>
                  <a:schemeClr val="bg1"/>
                </a:solidFill>
                <a:latin typeface="Book Antiqua" panose="02040602050305030304" pitchFamily="18" charset="0"/>
              </a:rPr>
              <a:t>An Institution under Kerala State Council for Science, Technology and Environment</a:t>
            </a:r>
          </a:p>
          <a:p>
            <a:pPr algn="ctr"/>
            <a:r>
              <a:rPr lang="en-US" sz="1100" b="1" dirty="0">
                <a:solidFill>
                  <a:schemeClr val="bg1"/>
                </a:solidFill>
                <a:latin typeface="Book Antiqua" panose="02040602050305030304" pitchFamily="18" charset="0"/>
              </a:rPr>
              <a:t>(Established in 1975, brought under KSCSTE in 2003)</a:t>
            </a:r>
          </a:p>
        </p:txBody>
      </p:sp>
      <p:pic>
        <p:nvPicPr>
          <p:cNvPr id="175" name="Picture 6">
            <a:extLst>
              <a:ext uri="{FF2B5EF4-FFF2-40B4-BE49-F238E27FC236}">
                <a16:creationId xmlns:a16="http://schemas.microsoft.com/office/drawing/2014/main" id="{C125932C-2292-4DE0-BB2A-F377CEC70B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5617" y="36925"/>
            <a:ext cx="3025940" cy="1023250"/>
          </a:xfrm>
          <a:prstGeom prst="rect">
            <a:avLst/>
          </a:prstGeom>
        </p:spPr>
      </p:pic>
      <p:sp>
        <p:nvSpPr>
          <p:cNvPr id="18" name="Textfeld 17">
            <a:extLst>
              <a:ext uri="{FF2B5EF4-FFF2-40B4-BE49-F238E27FC236}">
                <a16:creationId xmlns:a16="http://schemas.microsoft.com/office/drawing/2014/main" id="{DA85E1B8-4FA3-47BB-899B-E1D5DAEC7970}"/>
              </a:ext>
            </a:extLst>
          </p:cNvPr>
          <p:cNvSpPr txBox="1"/>
          <p:nvPr/>
        </p:nvSpPr>
        <p:spPr>
          <a:xfrm>
            <a:off x="1238250" y="1812267"/>
            <a:ext cx="8587540" cy="1077218"/>
          </a:xfrm>
          <a:prstGeom prst="rect">
            <a:avLst/>
          </a:prstGeom>
          <a:solidFill>
            <a:schemeClr val="bg1">
              <a:lumMod val="95000"/>
            </a:schemeClr>
          </a:solidFill>
        </p:spPr>
        <p:txBody>
          <a:bodyPr wrap="square">
            <a:spAutoFit/>
          </a:bodyPr>
          <a:lstStyle/>
          <a:p>
            <a:pPr algn="ctr"/>
            <a:r>
              <a:rPr lang="en-US" sz="3200" b="1" i="1" dirty="0">
                <a:solidFill>
                  <a:schemeClr val="accent6">
                    <a:lumMod val="50000"/>
                  </a:schemeClr>
                </a:solidFill>
                <a:latin typeface="Century Gothic" panose="020B0502020202020204" pitchFamily="34" charset="0"/>
                <a:cs typeface="Times New Roman" panose="02020603050405020304" pitchFamily="18" charset="0"/>
              </a:rPr>
              <a:t>CENTRE FOR DNA BARCODING &amp; TIMBER FORENSICS</a:t>
            </a:r>
          </a:p>
        </p:txBody>
      </p:sp>
      <p:sp>
        <p:nvSpPr>
          <p:cNvPr id="2" name="Slide Number Placeholder 1"/>
          <p:cNvSpPr>
            <a:spLocks noGrp="1"/>
          </p:cNvSpPr>
          <p:nvPr>
            <p:ph type="sldNum" sz="quarter" idx="12"/>
          </p:nvPr>
        </p:nvSpPr>
        <p:spPr/>
        <p:txBody>
          <a:bodyPr/>
          <a:lstStyle/>
          <a:p>
            <a:fld id="{9733F9BD-9108-4890-8534-682C19648A7F}" type="slidenum">
              <a:rPr lang="en-IN" smtClean="0"/>
              <a:t>18</a:t>
            </a:fld>
            <a:endParaRPr lang="en-IN" dirty="0"/>
          </a:p>
        </p:txBody>
      </p:sp>
      <p:sp>
        <p:nvSpPr>
          <p:cNvPr id="11" name="Textfeld 17">
            <a:extLst>
              <a:ext uri="{FF2B5EF4-FFF2-40B4-BE49-F238E27FC236}">
                <a16:creationId xmlns:a16="http://schemas.microsoft.com/office/drawing/2014/main" id="{DA85E1B8-4FA3-47BB-899B-E1D5DAEC7970}"/>
              </a:ext>
            </a:extLst>
          </p:cNvPr>
          <p:cNvSpPr txBox="1"/>
          <p:nvPr/>
        </p:nvSpPr>
        <p:spPr>
          <a:xfrm>
            <a:off x="1238250" y="2985574"/>
            <a:ext cx="8587540" cy="707886"/>
          </a:xfrm>
          <a:prstGeom prst="rect">
            <a:avLst/>
          </a:prstGeom>
          <a:solidFill>
            <a:schemeClr val="bg1">
              <a:lumMod val="95000"/>
            </a:schemeClr>
          </a:solidFill>
          <a:ln>
            <a:solidFill>
              <a:schemeClr val="tx1"/>
            </a:solidFill>
          </a:ln>
        </p:spPr>
        <p:txBody>
          <a:bodyPr wrap="square">
            <a:spAutoFit/>
          </a:bodyPr>
          <a:lstStyle/>
          <a:p>
            <a:r>
              <a:rPr lang="en-US" sz="2000" b="1" i="1" dirty="0">
                <a:latin typeface="Century Gothic" panose="020B0502020202020204" pitchFamily="34" charset="0"/>
                <a:cs typeface="Times New Roman" panose="02020603050405020304" pitchFamily="18" charset="0"/>
              </a:rPr>
              <a:t>VISION:  The Centre is envisioned to be the state-of-the-art facility in timber forensics to deal with illegal timber theft offences in the state</a:t>
            </a:r>
          </a:p>
        </p:txBody>
      </p:sp>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20496"/>
          <a:stretch/>
        </p:blipFill>
        <p:spPr>
          <a:xfrm>
            <a:off x="9856344" y="2461962"/>
            <a:ext cx="2372459" cy="1909799"/>
          </a:xfrm>
          <a:prstGeom prst="rect">
            <a:avLst/>
          </a:prstGeom>
        </p:spPr>
      </p:pic>
      <p:sp>
        <p:nvSpPr>
          <p:cNvPr id="17" name="Rectangle 16"/>
          <p:cNvSpPr/>
          <p:nvPr/>
        </p:nvSpPr>
        <p:spPr>
          <a:xfrm>
            <a:off x="5817448"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ight Triangle 18"/>
          <p:cNvSpPr/>
          <p:nvPr/>
        </p:nvSpPr>
        <p:spPr>
          <a:xfrm>
            <a:off x="65199"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TextBox 19"/>
          <p:cNvSpPr txBox="1"/>
          <p:nvPr/>
        </p:nvSpPr>
        <p:spPr>
          <a:xfrm rot="16200000">
            <a:off x="-918629"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1" name="Rectangle 20"/>
          <p:cNvSpPr/>
          <p:nvPr/>
        </p:nvSpPr>
        <p:spPr>
          <a:xfrm>
            <a:off x="848969"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ight Triangle 21"/>
          <p:cNvSpPr/>
          <p:nvPr/>
        </p:nvSpPr>
        <p:spPr>
          <a:xfrm flipH="1" flipV="1">
            <a:off x="73422"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3" name="Picture 22"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207625" y="2350876"/>
            <a:ext cx="531984" cy="787852"/>
          </a:xfrm>
          <a:prstGeom prst="rect">
            <a:avLst/>
          </a:prstGeom>
          <a:noFill/>
        </p:spPr>
      </p:pic>
      <p:pic>
        <p:nvPicPr>
          <p:cNvPr id="24" name="Picture 23"/>
          <p:cNvPicPr>
            <a:picLocks noChangeAspect="1"/>
          </p:cNvPicPr>
          <p:nvPr/>
        </p:nvPicPr>
        <p:blipFill>
          <a:blip r:embed="rId6"/>
          <a:stretch>
            <a:fillRect/>
          </a:stretch>
        </p:blipFill>
        <p:spPr>
          <a:xfrm>
            <a:off x="144460" y="1354120"/>
            <a:ext cx="659577" cy="775729"/>
          </a:xfrm>
          <a:prstGeom prst="rect">
            <a:avLst/>
          </a:prstGeom>
        </p:spPr>
      </p:pic>
    </p:spTree>
    <p:extLst>
      <p:ext uri="{BB962C8B-B14F-4D97-AF65-F5344CB8AC3E}">
        <p14:creationId xmlns:p14="http://schemas.microsoft.com/office/powerpoint/2010/main" val="22393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3400" y="38101"/>
            <a:ext cx="2617187" cy="461665"/>
          </a:xfrm>
          <a:prstGeom prst="rect">
            <a:avLst/>
          </a:prstGeom>
        </p:spPr>
      </p:pic>
      <p:sp>
        <p:nvSpPr>
          <p:cNvPr id="6" name="Rectangle 5"/>
          <p:cNvSpPr/>
          <p:nvPr/>
        </p:nvSpPr>
        <p:spPr>
          <a:xfrm>
            <a:off x="805791" y="510114"/>
            <a:ext cx="11076311" cy="338554"/>
          </a:xfrm>
          <a:prstGeom prst="rect">
            <a:avLst/>
          </a:prstGeom>
          <a:solidFill>
            <a:schemeClr val="accent6">
              <a:lumMod val="20000"/>
              <a:lumOff val="80000"/>
            </a:schemeClr>
          </a:solidFill>
          <a:ln>
            <a:solidFill>
              <a:schemeClr val="accent4">
                <a:lumMod val="60000"/>
                <a:lumOff val="40000"/>
              </a:schemeClr>
            </a:solidFill>
          </a:ln>
        </p:spPr>
        <p:txBody>
          <a:bodyPr wrap="square">
            <a:spAutoFit/>
          </a:bodyPr>
          <a:lstStyle/>
          <a:p>
            <a:r>
              <a:rPr lang="en-US" sz="1600" b="1" u="sng" dirty="0">
                <a:latin typeface="Century Gothic" panose="020B0502020202020204" pitchFamily="34" charset="0"/>
                <a:cs typeface="Times New Roman" panose="02020603050405020304" pitchFamily="18" charset="0"/>
              </a:rPr>
              <a:t>FIRST-OF-ITS-KIND-OF FACILITY - </a:t>
            </a:r>
            <a:r>
              <a:rPr lang="en-US" sz="1600" b="1" dirty="0">
                <a:latin typeface="Century Gothic" panose="020B0502020202020204" pitchFamily="34" charset="0"/>
                <a:cs typeface="Times New Roman" panose="02020603050405020304" pitchFamily="18" charset="0"/>
              </a:rPr>
              <a:t>FOR PROVIDING SCIENTIFIC EVIDENCE IN TIMBER THEFT CASES</a:t>
            </a:r>
            <a:endParaRPr lang="en-IN" sz="1600" b="1" dirty="0">
              <a:latin typeface="Century Gothic" panose="020B0502020202020204" pitchFamily="34" charset="0"/>
              <a:cs typeface="Times New Roman" panose="02020603050405020304" pitchFamily="18" charset="0"/>
            </a:endParaRPr>
          </a:p>
        </p:txBody>
      </p:sp>
      <p:sp>
        <p:nvSpPr>
          <p:cNvPr id="2" name="Foliennummernplatzhalter 1">
            <a:extLst>
              <a:ext uri="{FF2B5EF4-FFF2-40B4-BE49-F238E27FC236}">
                <a16:creationId xmlns:a16="http://schemas.microsoft.com/office/drawing/2014/main" id="{E2E87846-5C32-4175-9941-5FD0CAD1120E}"/>
              </a:ext>
            </a:extLst>
          </p:cNvPr>
          <p:cNvSpPr>
            <a:spLocks noGrp="1"/>
          </p:cNvSpPr>
          <p:nvPr>
            <p:ph type="sldNum" sz="quarter" idx="12"/>
          </p:nvPr>
        </p:nvSpPr>
        <p:spPr>
          <a:xfrm>
            <a:off x="9423400" y="6548557"/>
            <a:ext cx="2743200" cy="365125"/>
          </a:xfrm>
        </p:spPr>
        <p:txBody>
          <a:bodyPr/>
          <a:lstStyle/>
          <a:p>
            <a:fld id="{5EFB8A85-E97E-4200-8138-54BADDEE269F}" type="slidenum">
              <a:rPr lang="de-DE" smtClean="0"/>
              <a:t>19</a:t>
            </a:fld>
            <a:endParaRPr lang="de-DE" dirty="0"/>
          </a:p>
        </p:txBody>
      </p:sp>
      <p:pic>
        <p:nvPicPr>
          <p:cNvPr id="13" name="Picture 12"/>
          <p:cNvPicPr>
            <a:picLocks noChangeAspect="1"/>
          </p:cNvPicPr>
          <p:nvPr/>
        </p:nvPicPr>
        <p:blipFill>
          <a:blip r:embed="rId4"/>
          <a:stretch>
            <a:fillRect/>
          </a:stretch>
        </p:blipFill>
        <p:spPr>
          <a:xfrm>
            <a:off x="9258827" y="4096818"/>
            <a:ext cx="2928593" cy="1914523"/>
          </a:xfrm>
          <a:prstGeom prst="rect">
            <a:avLst/>
          </a:prstGeom>
        </p:spPr>
      </p:pic>
      <p:pic>
        <p:nvPicPr>
          <p:cNvPr id="34" name="Picture 20">
            <a:extLst>
              <a:ext uri="{FF2B5EF4-FFF2-40B4-BE49-F238E27FC236}">
                <a16:creationId xmlns:a16="http://schemas.microsoft.com/office/drawing/2014/main" id="{A95E2F26-C767-4B35-A276-9031F227960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892" t="6799" r="3118" b="7431"/>
          <a:stretch/>
        </p:blipFill>
        <p:spPr>
          <a:xfrm>
            <a:off x="10040765" y="883676"/>
            <a:ext cx="1999822" cy="3140660"/>
          </a:xfrm>
          <a:prstGeom prst="rect">
            <a:avLst/>
          </a:prstGeom>
        </p:spPr>
      </p:pic>
      <p:grpSp>
        <p:nvGrpSpPr>
          <p:cNvPr id="21" name="Group 20"/>
          <p:cNvGrpSpPr/>
          <p:nvPr/>
        </p:nvGrpSpPr>
        <p:grpSpPr>
          <a:xfrm>
            <a:off x="-23375" y="-12137"/>
            <a:ext cx="12215375" cy="6890655"/>
            <a:chOff x="-23375" y="-12137"/>
            <a:chExt cx="12215375" cy="6890655"/>
          </a:xfrm>
        </p:grpSpPr>
        <p:sp>
          <p:nvSpPr>
            <p:cNvPr id="23" name="Rectangle 22"/>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4" name="Group 23"/>
            <p:cNvGrpSpPr/>
            <p:nvPr/>
          </p:nvGrpSpPr>
          <p:grpSpPr>
            <a:xfrm>
              <a:off x="-23375" y="-12137"/>
              <a:ext cx="5832416" cy="6890655"/>
              <a:chOff x="-23375" y="-12137"/>
              <a:chExt cx="5832416" cy="6890655"/>
            </a:xfrm>
          </p:grpSpPr>
          <p:grpSp>
            <p:nvGrpSpPr>
              <p:cNvPr id="26" name="Group 25"/>
              <p:cNvGrpSpPr/>
              <p:nvPr/>
            </p:nvGrpSpPr>
            <p:grpSpPr>
              <a:xfrm>
                <a:off x="-23375" y="-12137"/>
                <a:ext cx="5832416" cy="6890655"/>
                <a:chOff x="-51771" y="-3"/>
                <a:chExt cx="5832416" cy="6890655"/>
              </a:xfrm>
            </p:grpSpPr>
            <p:sp>
              <p:nvSpPr>
                <p:cNvPr id="28" name="Right Triangle 27"/>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32" name="Rectangle 31"/>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Right Triangle 32"/>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5" name="Picture 34" descr="F:\_Rajkumar_12-12-17\F_Feb-2017\After August 2014\Amphibians\Raorchestes travancoricus\Review\KFRI logo.png"/>
                <p:cNvPicPr>
                  <a:picLocks noChangeAspect="1" noChangeArrowheads="1"/>
                </p:cNvPicPr>
                <p:nvPr/>
              </p:nvPicPr>
              <p:blipFill>
                <a:blip r:embed="rId6" cstate="print"/>
                <a:srcRect/>
                <a:stretch>
                  <a:fillRect/>
                </a:stretch>
              </p:blipFill>
              <p:spPr bwMode="auto">
                <a:xfrm>
                  <a:off x="142426" y="2363010"/>
                  <a:ext cx="531984" cy="787852"/>
                </a:xfrm>
                <a:prstGeom prst="rect">
                  <a:avLst/>
                </a:prstGeom>
                <a:noFill/>
              </p:spPr>
            </p:pic>
          </p:grpSp>
          <p:pic>
            <p:nvPicPr>
              <p:cNvPr id="27" name="Picture 26"/>
              <p:cNvPicPr>
                <a:picLocks noChangeAspect="1"/>
              </p:cNvPicPr>
              <p:nvPr/>
            </p:nvPicPr>
            <p:blipFill>
              <a:blip r:embed="rId7"/>
              <a:stretch>
                <a:fillRect/>
              </a:stretch>
            </p:blipFill>
            <p:spPr>
              <a:xfrm>
                <a:off x="107657" y="1354120"/>
                <a:ext cx="659577" cy="775729"/>
              </a:xfrm>
              <a:prstGeom prst="rect">
                <a:avLst/>
              </a:prstGeom>
            </p:spPr>
          </p:pic>
        </p:grpSp>
      </p:grpSp>
      <p:sp>
        <p:nvSpPr>
          <p:cNvPr id="5" name="Rectangle 4"/>
          <p:cNvSpPr/>
          <p:nvPr/>
        </p:nvSpPr>
        <p:spPr>
          <a:xfrm>
            <a:off x="90274" y="38886"/>
            <a:ext cx="9668868"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KFRI-CENTRE FOR DNA BARCODING AND TIMBER FORENSICS </a:t>
            </a:r>
          </a:p>
        </p:txBody>
      </p:sp>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7009" y="962939"/>
            <a:ext cx="5260675" cy="5318448"/>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44519" y="864993"/>
            <a:ext cx="3991934" cy="3159343"/>
          </a:xfrm>
          <a:prstGeom prst="rect">
            <a:avLst/>
          </a:prstGeom>
        </p:spPr>
      </p:pic>
      <p:sp>
        <p:nvSpPr>
          <p:cNvPr id="29" name="Rectangle 28"/>
          <p:cNvSpPr/>
          <p:nvPr/>
        </p:nvSpPr>
        <p:spPr>
          <a:xfrm>
            <a:off x="858948" y="6009032"/>
            <a:ext cx="11333051" cy="646331"/>
          </a:xfrm>
          <a:prstGeom prst="rect">
            <a:avLst/>
          </a:prstGeom>
          <a:solidFill>
            <a:schemeClr val="accent2">
              <a:lumMod val="20000"/>
              <a:lumOff val="80000"/>
            </a:schemeClr>
          </a:solidFill>
        </p:spPr>
        <p:txBody>
          <a:bodyPr wrap="square">
            <a:spAutoFit/>
          </a:bodyPr>
          <a:lstStyle/>
          <a:p>
            <a:pPr algn="ctr"/>
            <a:r>
              <a:rPr lang="en-US" b="1" dirty="0">
                <a:latin typeface="Times New Roman" panose="02020603050405020304" pitchFamily="18" charset="0"/>
                <a:cs typeface="Times New Roman" panose="02020603050405020304" pitchFamily="18" charset="0"/>
              </a:rPr>
              <a:t>“</a:t>
            </a:r>
            <a:r>
              <a:rPr lang="en-US" sz="1600" b="1" dirty="0">
                <a:latin typeface="Century Gothic" panose="020B0502020202020204" pitchFamily="34" charset="0"/>
                <a:cs typeface="Times New Roman" panose="02020603050405020304" pitchFamily="18" charset="0"/>
              </a:rPr>
              <a:t>Kerala Forest Department policy recommendation to implement DNA barcoding/fingerprinting as a valid scientific forensic tool to deal with timber theft cases in the court of law</a:t>
            </a:r>
            <a:r>
              <a:rPr lang="en-US" b="1"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p:txBody>
      </p:sp>
      <p:pic>
        <p:nvPicPr>
          <p:cNvPr id="36" name="Picture 8">
            <a:extLst>
              <a:ext uri="{FF2B5EF4-FFF2-40B4-BE49-F238E27FC236}">
                <a16:creationId xmlns:a16="http://schemas.microsoft.com/office/drawing/2014/main" id="{5D410FB5-186C-4E0D-ACDB-281F80AE0C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66466" y="3954220"/>
            <a:ext cx="3153805" cy="2124928"/>
          </a:xfrm>
          <a:prstGeom prst="rect">
            <a:avLst/>
          </a:prstGeom>
        </p:spPr>
      </p:pic>
    </p:spTree>
    <p:extLst>
      <p:ext uri="{BB962C8B-B14F-4D97-AF65-F5344CB8AC3E}">
        <p14:creationId xmlns:p14="http://schemas.microsoft.com/office/powerpoint/2010/main" val="127083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381002" y="942976"/>
            <a:ext cx="7115175" cy="4754563"/>
          </a:xfrm>
        </p:spPr>
        <p:txBody>
          <a:bodyPr rtlCol="0">
            <a:noAutofit/>
          </a:bodyPr>
          <a:lstStyle/>
          <a:p>
            <a:pPr marL="0" indent="0" algn="just" defTabSz="914126">
              <a:lnSpc>
                <a:spcPct val="100000"/>
              </a:lnSpc>
              <a:spcBef>
                <a:spcPts val="0"/>
              </a:spcBef>
              <a:spcAft>
                <a:spcPts val="1200"/>
              </a:spcAft>
              <a:buNone/>
              <a:defRPr/>
            </a:pPr>
            <a:endParaRPr lang="en-US" dirty="0">
              <a:solidFill>
                <a:schemeClr val="bg2">
                  <a:lumMod val="25000"/>
                </a:schemeClr>
              </a:solidFill>
            </a:endParaRPr>
          </a:p>
          <a:p>
            <a:pPr marL="228531" indent="-228531" algn="just" defTabSz="914126">
              <a:lnSpc>
                <a:spcPct val="100000"/>
              </a:lnSpc>
              <a:spcBef>
                <a:spcPts val="0"/>
              </a:spcBef>
              <a:spcAft>
                <a:spcPts val="1200"/>
              </a:spcAft>
              <a:defRPr/>
            </a:pPr>
            <a:endParaRPr lang="en-US" dirty="0">
              <a:solidFill>
                <a:schemeClr val="bg2">
                  <a:lumMod val="25000"/>
                </a:schemeClr>
              </a:solidFill>
            </a:endParaRPr>
          </a:p>
        </p:txBody>
      </p:sp>
      <p:grpSp>
        <p:nvGrpSpPr>
          <p:cNvPr id="4" name="Group 3"/>
          <p:cNvGrpSpPr/>
          <p:nvPr/>
        </p:nvGrpSpPr>
        <p:grpSpPr>
          <a:xfrm>
            <a:off x="921687" y="-90642"/>
            <a:ext cx="11056716" cy="6569075"/>
            <a:chOff x="1301822" y="103225"/>
            <a:chExt cx="11056716" cy="6569075"/>
          </a:xfrm>
        </p:grpSpPr>
        <p:pic>
          <p:nvPicPr>
            <p:cNvPr id="5" name="Picture 3"/>
            <p:cNvPicPr>
              <a:picLocks noChangeAspect="1"/>
            </p:cNvPicPr>
            <p:nvPr/>
          </p:nvPicPr>
          <p:blipFill>
            <a:blip r:embed="rId3"/>
            <a:srcRect b="4851"/>
            <a:stretch>
              <a:fillRect/>
            </a:stretch>
          </p:blipFill>
          <p:spPr bwMode="auto">
            <a:xfrm>
              <a:off x="8895360" y="103225"/>
              <a:ext cx="3463178" cy="6569075"/>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301822" y="1795928"/>
              <a:ext cx="7492242" cy="4662815"/>
            </a:xfrm>
            <a:prstGeom prst="rect">
              <a:avLst/>
            </a:prstGeom>
            <a:noFill/>
            <a:ln>
              <a:solidFill>
                <a:schemeClr val="accent1">
                  <a:lumMod val="75000"/>
                </a:schemeClr>
              </a:solidFill>
            </a:ln>
          </p:spPr>
          <p:txBody>
            <a:bodyPr wrap="square">
              <a:spAutoFit/>
            </a:bodyPr>
            <a:lstStyle/>
            <a:p>
              <a:pPr marL="457200" indent="-457200">
                <a:lnSpc>
                  <a:spcPct val="150000"/>
                </a:lnSpc>
                <a:buClr>
                  <a:srgbClr val="0070C0"/>
                </a:buClr>
                <a:buFont typeface="Wingdings" panose="05000000000000000000" pitchFamily="2" charset="2"/>
                <a:buChar char="ü"/>
                <a:defRPr/>
              </a:pPr>
              <a:r>
                <a:rPr lang="en-IN" dirty="0">
                  <a:latin typeface="Century Gothic" panose="020B0502020202020204" pitchFamily="34" charset="0"/>
                </a:rPr>
                <a:t>Teak grows in </a:t>
              </a:r>
              <a:r>
                <a:rPr lang="en-IN" b="1" dirty="0">
                  <a:latin typeface="Century Gothic" panose="020B0502020202020204" pitchFamily="34" charset="0"/>
                </a:rPr>
                <a:t>80 countries </a:t>
              </a:r>
              <a:r>
                <a:rPr lang="en-IN" dirty="0">
                  <a:latin typeface="Century Gothic" panose="020B0502020202020204" pitchFamily="34" charset="0"/>
                </a:rPr>
                <a:t>in tropical regions </a:t>
              </a:r>
            </a:p>
            <a:p>
              <a:pPr marL="457200" indent="-457200">
                <a:lnSpc>
                  <a:spcPct val="150000"/>
                </a:lnSpc>
                <a:buClr>
                  <a:srgbClr val="0070C0"/>
                </a:buClr>
                <a:buFont typeface="Wingdings" panose="05000000000000000000" pitchFamily="2" charset="2"/>
                <a:buChar char="ü"/>
                <a:defRPr/>
              </a:pPr>
              <a:r>
                <a:rPr lang="en-IN" dirty="0">
                  <a:latin typeface="Century Gothic" panose="020B0502020202020204" pitchFamily="34" charset="0"/>
                </a:rPr>
                <a:t>Area of natural forests of </a:t>
              </a:r>
              <a:r>
                <a:rPr lang="en-IN" b="1" dirty="0">
                  <a:latin typeface="Century Gothic" panose="020B0502020202020204" pitchFamily="34" charset="0"/>
                </a:rPr>
                <a:t>30.215 million ha</a:t>
              </a:r>
            </a:p>
            <a:p>
              <a:pPr marL="457200" indent="-457200">
                <a:lnSpc>
                  <a:spcPct val="150000"/>
                </a:lnSpc>
                <a:buClr>
                  <a:srgbClr val="0070C0"/>
                </a:buClr>
                <a:buFont typeface="Wingdings" panose="05000000000000000000" pitchFamily="2" charset="2"/>
                <a:buChar char="ü"/>
                <a:defRPr/>
              </a:pPr>
              <a:r>
                <a:rPr lang="en-IN" dirty="0">
                  <a:latin typeface="Century Gothic" panose="020B0502020202020204" pitchFamily="34" charset="0"/>
                </a:rPr>
                <a:t>Global area of planted teak forests is estimated at </a:t>
              </a:r>
              <a:r>
                <a:rPr lang="en-IN" b="1" dirty="0">
                  <a:latin typeface="Century Gothic" panose="020B0502020202020204" pitchFamily="34" charset="0"/>
                </a:rPr>
                <a:t>4.854 million ha </a:t>
              </a:r>
              <a:r>
                <a:rPr lang="en-IN" dirty="0">
                  <a:latin typeface="Century Gothic" panose="020B0502020202020204" pitchFamily="34" charset="0"/>
                </a:rPr>
                <a:t>(</a:t>
              </a:r>
              <a:r>
                <a:rPr lang="en-IN" b="1" dirty="0">
                  <a:latin typeface="Century Gothic" panose="020B0502020202020204" pitchFamily="34" charset="0"/>
                </a:rPr>
                <a:t>80 % in Asia</a:t>
              </a:r>
              <a:r>
                <a:rPr lang="en-IN" dirty="0">
                  <a:latin typeface="Century Gothic" panose="020B0502020202020204" pitchFamily="34" charset="0"/>
                </a:rPr>
                <a:t>)</a:t>
              </a:r>
            </a:p>
            <a:p>
              <a:pPr marL="457200" indent="-457200">
                <a:lnSpc>
                  <a:spcPct val="150000"/>
                </a:lnSpc>
                <a:buClr>
                  <a:srgbClr val="0070C0"/>
                </a:buClr>
                <a:buFont typeface="Wingdings" panose="05000000000000000000" pitchFamily="2" charset="2"/>
                <a:buChar char="ü"/>
                <a:defRPr/>
              </a:pPr>
              <a:r>
                <a:rPr lang="en-IN" dirty="0">
                  <a:latin typeface="Century Gothic" panose="020B0502020202020204" pitchFamily="34" charset="0"/>
                </a:rPr>
                <a:t>The three teak heavyweights are </a:t>
              </a:r>
              <a:r>
                <a:rPr lang="en-IN" b="1" dirty="0">
                  <a:latin typeface="Century Gothic" panose="020B0502020202020204" pitchFamily="34" charset="0"/>
                </a:rPr>
                <a:t>India</a:t>
              </a:r>
              <a:r>
                <a:rPr lang="en-IN" dirty="0">
                  <a:latin typeface="Century Gothic" panose="020B0502020202020204" pitchFamily="34" charset="0"/>
                </a:rPr>
                <a:t> (1.693 million ha - 35 %) </a:t>
              </a:r>
              <a:r>
                <a:rPr lang="en-IN" b="1" dirty="0">
                  <a:latin typeface="Century Gothic" panose="020B0502020202020204" pitchFamily="34" charset="0"/>
                </a:rPr>
                <a:t>Indonesia </a:t>
              </a:r>
              <a:r>
                <a:rPr lang="en-IN" dirty="0">
                  <a:latin typeface="Century Gothic" panose="020B0502020202020204" pitchFamily="34" charset="0"/>
                </a:rPr>
                <a:t>(1.269 million ha - 26 %), </a:t>
              </a:r>
              <a:r>
                <a:rPr lang="en-IN" b="1" dirty="0">
                  <a:latin typeface="Century Gothic" panose="020B0502020202020204" pitchFamily="34" charset="0"/>
                </a:rPr>
                <a:t>Myanmar</a:t>
              </a:r>
              <a:r>
                <a:rPr lang="en-IN" dirty="0">
                  <a:latin typeface="Century Gothic" panose="020B0502020202020204" pitchFamily="34" charset="0"/>
                </a:rPr>
                <a:t> (0.477 million ha – 10 %) </a:t>
              </a:r>
            </a:p>
            <a:p>
              <a:pPr marL="457200" indent="-457200">
                <a:lnSpc>
                  <a:spcPct val="150000"/>
                </a:lnSpc>
                <a:buClr>
                  <a:srgbClr val="0070C0"/>
                </a:buClr>
                <a:buFont typeface="Wingdings" panose="05000000000000000000" pitchFamily="2" charset="2"/>
                <a:buChar char="ü"/>
                <a:defRPr/>
              </a:pPr>
              <a:r>
                <a:rPr lang="en-IN" dirty="0">
                  <a:latin typeface="Century Gothic" panose="020B0502020202020204" pitchFamily="34" charset="0"/>
                </a:rPr>
                <a:t>India remains the </a:t>
              </a:r>
              <a:r>
                <a:rPr lang="en-IN" b="1" dirty="0">
                  <a:latin typeface="Century Gothic" panose="020B0502020202020204" pitchFamily="34" charset="0"/>
                </a:rPr>
                <a:t>dominant trading power </a:t>
              </a:r>
              <a:r>
                <a:rPr lang="en-IN" dirty="0">
                  <a:latin typeface="Century Gothic" panose="020B0502020202020204" pitchFamily="34" charset="0"/>
                </a:rPr>
                <a:t>in the teak round wood and sawn timber market (imports 97 percent of the total trade volume from 43 source countries) including many African and Latin American countries.</a:t>
              </a:r>
              <a:endParaRPr lang="en-IN" sz="1200" dirty="0"/>
            </a:p>
          </p:txBody>
        </p:sp>
      </p:grpSp>
      <p:grpSp>
        <p:nvGrpSpPr>
          <p:cNvPr id="2" name="Group 1"/>
          <p:cNvGrpSpPr/>
          <p:nvPr/>
        </p:nvGrpSpPr>
        <p:grpSpPr>
          <a:xfrm>
            <a:off x="894667" y="618167"/>
            <a:ext cx="7649844" cy="1151408"/>
            <a:chOff x="1005850" y="5383093"/>
            <a:chExt cx="7649844" cy="1151408"/>
          </a:xfrm>
        </p:grpSpPr>
        <p:sp>
          <p:nvSpPr>
            <p:cNvPr id="7" name="TextBox 6"/>
            <p:cNvSpPr txBox="1"/>
            <p:nvPr/>
          </p:nvSpPr>
          <p:spPr>
            <a:xfrm>
              <a:off x="2340812" y="5446559"/>
              <a:ext cx="5382676" cy="584775"/>
            </a:xfrm>
            <a:prstGeom prst="rect">
              <a:avLst/>
            </a:prstGeom>
            <a:noFill/>
          </p:spPr>
          <p:txBody>
            <a:bodyPr wrap="square" rtlCol="0">
              <a:spAutoFit/>
            </a:bodyPr>
            <a:lstStyle/>
            <a:p>
              <a:r>
                <a:rPr lang="en-IN" sz="1600" i="1" dirty="0">
                  <a:solidFill>
                    <a:srgbClr val="0070C0"/>
                  </a:solidFill>
                  <a:latin typeface="Century Gothic" panose="020B0502020202020204" pitchFamily="34" charset="0"/>
                </a:rPr>
                <a:t>Global Teak Resources and Market Assessment</a:t>
              </a:r>
              <a:r>
                <a:rPr lang="en-IN" sz="1600" i="1" dirty="0">
                  <a:latin typeface="Century Gothic" panose="020B0502020202020204" pitchFamily="34" charset="0"/>
                </a:rPr>
                <a:t> </a:t>
              </a:r>
              <a:r>
                <a:rPr lang="en-IN" sz="1600" i="1" dirty="0">
                  <a:solidFill>
                    <a:srgbClr val="0070C0"/>
                  </a:solidFill>
                  <a:latin typeface="Century Gothic" panose="020B0502020202020204" pitchFamily="34" charset="0"/>
                </a:rPr>
                <a:t>2022</a:t>
              </a:r>
              <a:r>
                <a:rPr lang="en-IN" sz="1600" i="1" dirty="0">
                  <a:latin typeface="Century Gothic" panose="020B0502020202020204" pitchFamily="34" charset="0"/>
                </a:rPr>
                <a:t> (Eds. </a:t>
              </a:r>
              <a:r>
                <a:rPr lang="en-IN" sz="1600" i="1" dirty="0" err="1">
                  <a:latin typeface="Century Gothic" panose="020B0502020202020204" pitchFamily="34" charset="0"/>
                </a:rPr>
                <a:t>Kollert</a:t>
              </a:r>
              <a:r>
                <a:rPr lang="en-IN" sz="1600" i="1" dirty="0">
                  <a:latin typeface="Century Gothic" panose="020B0502020202020204" pitchFamily="34" charset="0"/>
                </a:rPr>
                <a:t> W, Sandeep S, </a:t>
              </a:r>
              <a:r>
                <a:rPr lang="en-IN" sz="1600" i="1" dirty="0" err="1">
                  <a:latin typeface="Century Gothic" panose="020B0502020202020204" pitchFamily="34" charset="0"/>
                </a:rPr>
                <a:t>Sreelakshmi</a:t>
              </a:r>
              <a:r>
                <a:rPr lang="en-IN" sz="1600" i="1" dirty="0">
                  <a:latin typeface="Century Gothic" panose="020B0502020202020204" pitchFamily="34" charset="0"/>
                </a:rPr>
                <a:t> MP)</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850" y="5383093"/>
              <a:ext cx="1431481" cy="1151408"/>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075" y="5434368"/>
              <a:ext cx="1077619" cy="1005778"/>
            </a:xfrm>
            <a:prstGeom prst="rect">
              <a:avLst/>
            </a:prstGeom>
          </p:spPr>
        </p:pic>
      </p:grpSp>
      <p:sp>
        <p:nvSpPr>
          <p:cNvPr id="11" name="TextBox 10"/>
          <p:cNvSpPr txBox="1"/>
          <p:nvPr/>
        </p:nvSpPr>
        <p:spPr>
          <a:xfrm>
            <a:off x="850473" y="86829"/>
            <a:ext cx="7530550" cy="369332"/>
          </a:xfrm>
          <a:prstGeom prst="rect">
            <a:avLst/>
          </a:prstGeom>
          <a:solidFill>
            <a:schemeClr val="bg1">
              <a:lumMod val="95000"/>
            </a:schemeClr>
          </a:solidFill>
          <a:ln>
            <a:solidFill>
              <a:schemeClr val="accent1"/>
            </a:solidFill>
          </a:ln>
        </p:spPr>
        <p:txBody>
          <a:bodyPr wrap="square" rtlCol="0">
            <a:spAutoFit/>
          </a:bodyPr>
          <a:lstStyle/>
          <a:p>
            <a:r>
              <a:rPr lang="en-IN" b="1" dirty="0">
                <a:solidFill>
                  <a:srgbClr val="0070C0"/>
                </a:solidFill>
                <a:latin typeface="Century Gothic" panose="020B0502020202020204" pitchFamily="34" charset="0"/>
              </a:rPr>
              <a:t>GLOBAL TEAK RESOURCES</a:t>
            </a:r>
          </a:p>
        </p:txBody>
      </p:sp>
      <p:pic>
        <p:nvPicPr>
          <p:cNvPr id="15" name="Picture 17">
            <a:extLst>
              <a:ext uri="{FF2B5EF4-FFF2-40B4-BE49-F238E27FC236}">
                <a16:creationId xmlns:a16="http://schemas.microsoft.com/office/drawing/2014/main" id="{EA7B7555-644F-44B5-A45E-298CC00389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9689" y="0"/>
            <a:ext cx="2589642" cy="512992"/>
          </a:xfrm>
          <a:prstGeom prst="rect">
            <a:avLst/>
          </a:prstGeom>
        </p:spPr>
      </p:pic>
      <p:pic>
        <p:nvPicPr>
          <p:cNvPr id="30" name="Picture 29" descr="C:\Users\ramya\Downloads\KSCSTE-logo.png"/>
          <p:cNvPicPr>
            <a:picLocks noChangeAspect="1" noChangeArrowheads="1"/>
          </p:cNvPicPr>
          <p:nvPr/>
        </p:nvPicPr>
        <p:blipFill>
          <a:blip r:embed="rId7"/>
          <a:srcRect/>
          <a:stretch>
            <a:fillRect/>
          </a:stretch>
        </p:blipFill>
        <p:spPr bwMode="auto">
          <a:xfrm>
            <a:off x="16531" y="3194404"/>
            <a:ext cx="750704" cy="899532"/>
          </a:xfrm>
          <a:prstGeom prst="rect">
            <a:avLst/>
          </a:prstGeom>
          <a:noFill/>
        </p:spPr>
      </p:pic>
      <p:grpSp>
        <p:nvGrpSpPr>
          <p:cNvPr id="36" name="Group 35"/>
          <p:cNvGrpSpPr/>
          <p:nvPr/>
        </p:nvGrpSpPr>
        <p:grpSpPr>
          <a:xfrm>
            <a:off x="-23375" y="-12137"/>
            <a:ext cx="12215375" cy="6890655"/>
            <a:chOff x="-23375" y="-12137"/>
            <a:chExt cx="12215375" cy="6890655"/>
          </a:xfrm>
        </p:grpSpPr>
        <p:sp>
          <p:nvSpPr>
            <p:cNvPr id="28" name="Rectangle 27"/>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ight Triangle 28"/>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33" name="Rectangle 32"/>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ight Triangle 33"/>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1" name="Picture 30" descr="F:\_Rajkumar_12-12-17\F_Feb-2017\After August 2014\Amphibians\Raorchestes travancoricus\Review\KFRI logo.png"/>
            <p:cNvPicPr>
              <a:picLocks noChangeAspect="1" noChangeArrowheads="1"/>
            </p:cNvPicPr>
            <p:nvPr/>
          </p:nvPicPr>
          <p:blipFill>
            <a:blip r:embed="rId8" cstate="print"/>
            <a:srcRect/>
            <a:stretch>
              <a:fillRect/>
            </a:stretch>
          </p:blipFill>
          <p:spPr bwMode="auto">
            <a:xfrm>
              <a:off x="170822" y="2350876"/>
              <a:ext cx="531984" cy="787852"/>
            </a:xfrm>
            <a:prstGeom prst="rect">
              <a:avLst/>
            </a:prstGeom>
            <a:noFill/>
          </p:spPr>
        </p:pic>
        <p:pic>
          <p:nvPicPr>
            <p:cNvPr id="10" name="Picture 9"/>
            <p:cNvPicPr>
              <a:picLocks noChangeAspect="1"/>
            </p:cNvPicPr>
            <p:nvPr/>
          </p:nvPicPr>
          <p:blipFill>
            <a:blip r:embed="rId9"/>
            <a:stretch>
              <a:fillRect/>
            </a:stretch>
          </p:blipFill>
          <p:spPr>
            <a:xfrm>
              <a:off x="107657" y="1354120"/>
              <a:ext cx="659577" cy="775729"/>
            </a:xfrm>
            <a:prstGeom prst="rect">
              <a:avLst/>
            </a:prstGeom>
          </p:spPr>
        </p:pic>
      </p:grpSp>
      <p:sp>
        <p:nvSpPr>
          <p:cNvPr id="12" name="Slide Number Placeholder 11"/>
          <p:cNvSpPr>
            <a:spLocks noGrp="1"/>
          </p:cNvSpPr>
          <p:nvPr>
            <p:ph type="sldNum" sz="quarter" idx="12"/>
          </p:nvPr>
        </p:nvSpPr>
        <p:spPr/>
        <p:txBody>
          <a:bodyPr/>
          <a:lstStyle/>
          <a:p>
            <a:fld id="{9733F9BD-9108-4890-8534-682C19648A7F}" type="slidenum">
              <a:rPr lang="en-IN" smtClean="0"/>
              <a:t>2</a:t>
            </a:fld>
            <a:endParaRPr lang="en-IN"/>
          </a:p>
        </p:txBody>
      </p:sp>
    </p:spTree>
    <p:extLst>
      <p:ext uri="{BB962C8B-B14F-4D97-AF65-F5344CB8AC3E}">
        <p14:creationId xmlns:p14="http://schemas.microsoft.com/office/powerpoint/2010/main" val="336146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5116" y="835003"/>
            <a:ext cx="2984062" cy="1909799"/>
          </a:xfrm>
          <a:prstGeom prst="rect">
            <a:avLst/>
          </a:prstGeom>
        </p:spPr>
      </p:pic>
      <p:sp>
        <p:nvSpPr>
          <p:cNvPr id="10" name="Textfeld 9">
            <a:extLst>
              <a:ext uri="{FF2B5EF4-FFF2-40B4-BE49-F238E27FC236}">
                <a16:creationId xmlns:a16="http://schemas.microsoft.com/office/drawing/2014/main" id="{FD2AC709-1644-4722-8C1B-8BF8E886C3B3}"/>
              </a:ext>
            </a:extLst>
          </p:cNvPr>
          <p:cNvSpPr txBox="1"/>
          <p:nvPr/>
        </p:nvSpPr>
        <p:spPr>
          <a:xfrm>
            <a:off x="2447580" y="138836"/>
            <a:ext cx="6043354" cy="800219"/>
          </a:xfrm>
          <a:prstGeom prst="rect">
            <a:avLst/>
          </a:prstGeom>
          <a:noFill/>
        </p:spPr>
        <p:txBody>
          <a:bodyPr wrap="square">
            <a:spAutoFit/>
          </a:bodyPr>
          <a:lstStyle/>
          <a:p>
            <a:pPr algn="ctr"/>
            <a:r>
              <a:rPr lang="en-US" sz="2400" b="1" dirty="0">
                <a:solidFill>
                  <a:schemeClr val="bg1"/>
                </a:solidFill>
                <a:latin typeface="Book Antiqua" panose="02040602050305030304" pitchFamily="18" charset="0"/>
              </a:rPr>
              <a:t>KSCSTE-Kerala Forest Research Institute</a:t>
            </a:r>
          </a:p>
          <a:p>
            <a:pPr algn="ctr"/>
            <a:r>
              <a:rPr lang="en-US" sz="1100" b="1" dirty="0">
                <a:solidFill>
                  <a:schemeClr val="bg1"/>
                </a:solidFill>
                <a:latin typeface="Book Antiqua" panose="02040602050305030304" pitchFamily="18" charset="0"/>
              </a:rPr>
              <a:t>An Institution under Kerala State Council for Science, Technology and Environment</a:t>
            </a:r>
          </a:p>
          <a:p>
            <a:pPr algn="ctr"/>
            <a:r>
              <a:rPr lang="en-US" sz="1100" b="1" dirty="0">
                <a:solidFill>
                  <a:schemeClr val="bg1"/>
                </a:solidFill>
                <a:latin typeface="Book Antiqua" panose="02040602050305030304" pitchFamily="18" charset="0"/>
              </a:rPr>
              <a:t>(Established in 1975, brought under KSCSTE in 2003)</a:t>
            </a:r>
          </a:p>
        </p:txBody>
      </p:sp>
      <p:sp>
        <p:nvSpPr>
          <p:cNvPr id="4" name="Rectangle 3"/>
          <p:cNvSpPr/>
          <p:nvPr/>
        </p:nvSpPr>
        <p:spPr>
          <a:xfrm>
            <a:off x="1052738" y="465013"/>
            <a:ext cx="7832378" cy="4988160"/>
          </a:xfrm>
          <a:prstGeom prst="rect">
            <a:avLst/>
          </a:prstGeom>
          <a:solidFill>
            <a:schemeClr val="accent1">
              <a:lumMod val="20000"/>
              <a:lumOff val="80000"/>
            </a:schemeClr>
          </a:solidFill>
        </p:spPr>
        <p:txBody>
          <a:bodyPr wrap="square">
            <a:spAutoFit/>
          </a:bodyPr>
          <a:lstStyle/>
          <a:p>
            <a:pPr algn="ctr">
              <a:lnSpc>
                <a:spcPct val="107000"/>
              </a:lnSpc>
              <a:spcAft>
                <a:spcPts val="800"/>
              </a:spcAft>
            </a:pPr>
            <a:r>
              <a:rPr lang="en-IN" sz="2400" b="1" u="sng" dirty="0">
                <a:latin typeface="Century Gothic" panose="020B0502020202020204" pitchFamily="34" charset="0"/>
                <a:ea typeface="Times New Roman" panose="02020603050405020304" pitchFamily="18" charset="0"/>
                <a:cs typeface="Times New Roman" panose="02020603050405020304" pitchFamily="18" charset="0"/>
              </a:rPr>
              <a:t>QUALITY ASSURANCE IN PLACE</a:t>
            </a:r>
          </a:p>
          <a:p>
            <a:pPr algn="ctr">
              <a:lnSpc>
                <a:spcPct val="107000"/>
              </a:lnSpc>
              <a:spcAft>
                <a:spcPts val="800"/>
              </a:spcAft>
            </a:pPr>
            <a:endParaRPr lang="en-IN" sz="9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STANDARD OPERATING PROCEDURES (SOPS)</a:t>
            </a:r>
            <a:endParaRPr lang="en-IN" sz="24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CHAIN-OF-CUSTODY REGISTER</a:t>
            </a:r>
            <a:endParaRPr lang="en-IN" sz="24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INTERNAL QUALITY CONTROL</a:t>
            </a:r>
            <a:endParaRPr lang="en-IN" sz="24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EQUIPMENT CALIBRATION RECORDS</a:t>
            </a:r>
            <a:endParaRPr lang="en-IN" sz="24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METHOD VALIDATION</a:t>
            </a:r>
            <a:endParaRPr lang="en-IN" sz="24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r>
              <a:rPr lang="en-IN" sz="2400" dirty="0">
                <a:latin typeface="Century Gothic" panose="020B0502020202020204" pitchFamily="34" charset="0"/>
                <a:ea typeface="Times New Roman" panose="02020603050405020304" pitchFamily="18" charset="0"/>
                <a:cs typeface="Times New Roman" panose="02020603050405020304" pitchFamily="18" charset="0"/>
              </a:rPr>
              <a:t>STAFF COMPETENCY ASSESSMENTS</a:t>
            </a:r>
            <a:endParaRPr lang="en-IN" sz="24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800"/>
              </a:spcAft>
              <a:buSzPts val="1000"/>
              <a:buFont typeface="Wingdings" panose="05000000000000000000" pitchFamily="2" charset="2"/>
              <a:buChar char=""/>
              <a:tabLst>
                <a:tab pos="457200" algn="l"/>
              </a:tabLst>
            </a:pPr>
            <a:endParaRPr lang="en-IN" sz="9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6215" y="3182587"/>
            <a:ext cx="2226310" cy="2076067"/>
          </a:xfrm>
          <a:prstGeom prst="rect">
            <a:avLst/>
          </a:prstGeom>
        </p:spPr>
      </p:pic>
      <p:grpSp>
        <p:nvGrpSpPr>
          <p:cNvPr id="11" name="Group 10"/>
          <p:cNvGrpSpPr/>
          <p:nvPr/>
        </p:nvGrpSpPr>
        <p:grpSpPr>
          <a:xfrm>
            <a:off x="-23375" y="-12137"/>
            <a:ext cx="12215375" cy="6890655"/>
            <a:chOff x="-23375" y="-12137"/>
            <a:chExt cx="12215375" cy="6890655"/>
          </a:xfrm>
        </p:grpSpPr>
        <p:sp>
          <p:nvSpPr>
            <p:cNvPr id="13" name="Rectangle 12"/>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5" name="Group 14"/>
            <p:cNvGrpSpPr/>
            <p:nvPr/>
          </p:nvGrpSpPr>
          <p:grpSpPr>
            <a:xfrm>
              <a:off x="-23375" y="-12137"/>
              <a:ext cx="5832416" cy="6890655"/>
              <a:chOff x="-23375" y="-12137"/>
              <a:chExt cx="5832416" cy="6890655"/>
            </a:xfrm>
          </p:grpSpPr>
          <p:grpSp>
            <p:nvGrpSpPr>
              <p:cNvPr id="16" name="Group 15"/>
              <p:cNvGrpSpPr/>
              <p:nvPr/>
            </p:nvGrpSpPr>
            <p:grpSpPr>
              <a:xfrm>
                <a:off x="-23375" y="-12137"/>
                <a:ext cx="5832416" cy="6890655"/>
                <a:chOff x="-51771" y="-3"/>
                <a:chExt cx="5832416" cy="6890655"/>
              </a:xfrm>
            </p:grpSpPr>
            <p:sp>
              <p:nvSpPr>
                <p:cNvPr id="18" name="Right Triangle 17"/>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Box 18"/>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0" name="Rectangle 19"/>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ight Triangle 20"/>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2" name="Picture 21"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142426" y="2363010"/>
                  <a:ext cx="531984" cy="787852"/>
                </a:xfrm>
                <a:prstGeom prst="rect">
                  <a:avLst/>
                </a:prstGeom>
                <a:noFill/>
              </p:spPr>
            </p:pic>
          </p:grpSp>
          <p:pic>
            <p:nvPicPr>
              <p:cNvPr id="17" name="Picture 16"/>
              <p:cNvPicPr>
                <a:picLocks noChangeAspect="1"/>
              </p:cNvPicPr>
              <p:nvPr/>
            </p:nvPicPr>
            <p:blipFill>
              <a:blip r:embed="rId6"/>
              <a:stretch>
                <a:fillRect/>
              </a:stretch>
            </p:blipFill>
            <p:spPr>
              <a:xfrm>
                <a:off x="107657" y="1354120"/>
                <a:ext cx="659577" cy="775729"/>
              </a:xfrm>
              <a:prstGeom prst="rect">
                <a:avLst/>
              </a:prstGeom>
            </p:spPr>
          </p:pic>
        </p:grpSp>
      </p:grpSp>
    </p:spTree>
    <p:extLst>
      <p:ext uri="{BB962C8B-B14F-4D97-AF65-F5344CB8AC3E}">
        <p14:creationId xmlns:p14="http://schemas.microsoft.com/office/powerpoint/2010/main" val="1190480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FD2AC709-1644-4722-8C1B-8BF8E886C3B3}"/>
              </a:ext>
            </a:extLst>
          </p:cNvPr>
          <p:cNvSpPr txBox="1"/>
          <p:nvPr/>
        </p:nvSpPr>
        <p:spPr>
          <a:xfrm>
            <a:off x="2447580" y="138836"/>
            <a:ext cx="6043354" cy="800219"/>
          </a:xfrm>
          <a:prstGeom prst="rect">
            <a:avLst/>
          </a:prstGeom>
          <a:noFill/>
        </p:spPr>
        <p:txBody>
          <a:bodyPr wrap="square">
            <a:spAutoFit/>
          </a:bodyPr>
          <a:lstStyle/>
          <a:p>
            <a:pPr algn="ctr"/>
            <a:r>
              <a:rPr lang="en-US" sz="2400" b="1" dirty="0">
                <a:solidFill>
                  <a:schemeClr val="bg1"/>
                </a:solidFill>
                <a:latin typeface="Book Antiqua" panose="02040602050305030304" pitchFamily="18" charset="0"/>
              </a:rPr>
              <a:t>KSCSTE-Kerala Forest Research Institute</a:t>
            </a:r>
          </a:p>
          <a:p>
            <a:pPr algn="ctr"/>
            <a:r>
              <a:rPr lang="en-US" sz="1100" b="1" dirty="0">
                <a:solidFill>
                  <a:schemeClr val="bg1"/>
                </a:solidFill>
                <a:latin typeface="Book Antiqua" panose="02040602050305030304" pitchFamily="18" charset="0"/>
              </a:rPr>
              <a:t>An Institution under Kerala State Council for Science, Technology and Environment</a:t>
            </a:r>
          </a:p>
          <a:p>
            <a:pPr algn="ctr"/>
            <a:r>
              <a:rPr lang="en-US" sz="1100" b="1" dirty="0">
                <a:solidFill>
                  <a:schemeClr val="bg1"/>
                </a:solidFill>
                <a:latin typeface="Book Antiqua" panose="02040602050305030304" pitchFamily="18" charset="0"/>
              </a:rPr>
              <a:t>(Established in 1975, brought under KSCSTE in 2003)</a:t>
            </a:r>
          </a:p>
        </p:txBody>
      </p:sp>
      <p:sp>
        <p:nvSpPr>
          <p:cNvPr id="2" name="Slide Number Placeholder 1"/>
          <p:cNvSpPr>
            <a:spLocks noGrp="1"/>
          </p:cNvSpPr>
          <p:nvPr>
            <p:ph type="sldNum" sz="quarter" idx="12"/>
          </p:nvPr>
        </p:nvSpPr>
        <p:spPr/>
        <p:txBody>
          <a:bodyPr/>
          <a:lstStyle/>
          <a:p>
            <a:fld id="{9733F9BD-9108-4890-8534-682C19648A7F}" type="slidenum">
              <a:rPr lang="en-IN" smtClean="0"/>
              <a:t>21</a:t>
            </a:fld>
            <a:endParaRPr lang="en-IN"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124" y="0"/>
            <a:ext cx="7075024" cy="6656790"/>
          </a:xfrm>
          <a:prstGeom prst="rect">
            <a:avLst/>
          </a:prstGeom>
        </p:spPr>
      </p:pic>
      <p:grpSp>
        <p:nvGrpSpPr>
          <p:cNvPr id="15" name="Group 14"/>
          <p:cNvGrpSpPr/>
          <p:nvPr/>
        </p:nvGrpSpPr>
        <p:grpSpPr>
          <a:xfrm>
            <a:off x="0" y="0"/>
            <a:ext cx="12215375" cy="6890655"/>
            <a:chOff x="-23375" y="-12137"/>
            <a:chExt cx="12215375" cy="6890655"/>
          </a:xfrm>
        </p:grpSpPr>
        <p:sp>
          <p:nvSpPr>
            <p:cNvPr id="16" name="Rectangle 15"/>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 name="Group 16"/>
            <p:cNvGrpSpPr/>
            <p:nvPr/>
          </p:nvGrpSpPr>
          <p:grpSpPr>
            <a:xfrm>
              <a:off x="-23375" y="-12137"/>
              <a:ext cx="5832416" cy="6890655"/>
              <a:chOff x="-23375" y="-12137"/>
              <a:chExt cx="5832416" cy="6890655"/>
            </a:xfrm>
          </p:grpSpPr>
          <p:grpSp>
            <p:nvGrpSpPr>
              <p:cNvPr id="18" name="Group 17"/>
              <p:cNvGrpSpPr/>
              <p:nvPr/>
            </p:nvGrpSpPr>
            <p:grpSpPr>
              <a:xfrm>
                <a:off x="-23375" y="-12137"/>
                <a:ext cx="5832416" cy="6890655"/>
                <a:chOff x="-51771" y="-3"/>
                <a:chExt cx="5832416" cy="6890655"/>
              </a:xfrm>
            </p:grpSpPr>
            <p:sp>
              <p:nvSpPr>
                <p:cNvPr id="20" name="Right Triangle 19"/>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2" name="Rectangle 21"/>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ight Triangle 22"/>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4" name="Picture 23"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142426" y="2363010"/>
                  <a:ext cx="531984" cy="787852"/>
                </a:xfrm>
                <a:prstGeom prst="rect">
                  <a:avLst/>
                </a:prstGeom>
                <a:noFill/>
              </p:spPr>
            </p:pic>
          </p:grpSp>
          <p:pic>
            <p:nvPicPr>
              <p:cNvPr id="19" name="Picture 18"/>
              <p:cNvPicPr>
                <a:picLocks noChangeAspect="1"/>
              </p:cNvPicPr>
              <p:nvPr/>
            </p:nvPicPr>
            <p:blipFill>
              <a:blip r:embed="rId5"/>
              <a:stretch>
                <a:fillRect/>
              </a:stretch>
            </p:blipFill>
            <p:spPr>
              <a:xfrm>
                <a:off x="107657" y="1354120"/>
                <a:ext cx="659577" cy="775729"/>
              </a:xfrm>
              <a:prstGeom prst="rect">
                <a:avLst/>
              </a:prstGeom>
            </p:spPr>
          </p:pic>
        </p:grpSp>
      </p:grpSp>
    </p:spTree>
    <p:extLst>
      <p:ext uri="{BB962C8B-B14F-4D97-AF65-F5344CB8AC3E}">
        <p14:creationId xmlns:p14="http://schemas.microsoft.com/office/powerpoint/2010/main" val="1953647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FD2AC709-1644-4722-8C1B-8BF8E886C3B3}"/>
              </a:ext>
            </a:extLst>
          </p:cNvPr>
          <p:cNvSpPr txBox="1"/>
          <p:nvPr/>
        </p:nvSpPr>
        <p:spPr>
          <a:xfrm>
            <a:off x="2475957" y="260451"/>
            <a:ext cx="6043354" cy="800219"/>
          </a:xfrm>
          <a:prstGeom prst="rect">
            <a:avLst/>
          </a:prstGeom>
          <a:noFill/>
        </p:spPr>
        <p:txBody>
          <a:bodyPr wrap="square">
            <a:spAutoFit/>
          </a:bodyPr>
          <a:lstStyle/>
          <a:p>
            <a:pPr algn="ctr"/>
            <a:r>
              <a:rPr lang="en-US" sz="2400" b="1" dirty="0">
                <a:solidFill>
                  <a:schemeClr val="bg1"/>
                </a:solidFill>
                <a:latin typeface="Book Antiqua" panose="02040602050305030304" pitchFamily="18" charset="0"/>
              </a:rPr>
              <a:t>KSCSTE-Kerala Forest Research Institute</a:t>
            </a:r>
          </a:p>
          <a:p>
            <a:pPr algn="ctr"/>
            <a:r>
              <a:rPr lang="en-US" sz="1100" b="1" dirty="0">
                <a:solidFill>
                  <a:schemeClr val="bg1"/>
                </a:solidFill>
                <a:latin typeface="Book Antiqua" panose="02040602050305030304" pitchFamily="18" charset="0"/>
              </a:rPr>
              <a:t>An Institution under Kerala State Council for Science, Technology and Environment</a:t>
            </a:r>
          </a:p>
          <a:p>
            <a:pPr algn="ctr"/>
            <a:r>
              <a:rPr lang="en-US" sz="1100" b="1" dirty="0">
                <a:solidFill>
                  <a:schemeClr val="bg1"/>
                </a:solidFill>
                <a:latin typeface="Book Antiqua" panose="02040602050305030304" pitchFamily="18" charset="0"/>
              </a:rPr>
              <a:t>(Established in 1975, brought under KSCSTE in 2003)</a:t>
            </a:r>
          </a:p>
        </p:txBody>
      </p:sp>
      <p:pic>
        <p:nvPicPr>
          <p:cNvPr id="12" name="Picture 5" descr="C:\Users\user\Downloads\Kerala State Council for Science, Technology and Environment.png">
            <a:extLst>
              <a:ext uri="{FF2B5EF4-FFF2-40B4-BE49-F238E27FC236}">
                <a16:creationId xmlns:a16="http://schemas.microsoft.com/office/drawing/2014/main" id="{B697B721-90CA-4050-B9A9-6CFF5746B5BE}"/>
              </a:ext>
            </a:extLst>
          </p:cNvPr>
          <p:cNvPicPr>
            <a:picLocks noChangeAspect="1" noChangeArrowheads="1"/>
          </p:cNvPicPr>
          <p:nvPr/>
        </p:nvPicPr>
        <p:blipFill>
          <a:blip r:embed="rId3"/>
          <a:srcRect/>
          <a:stretch>
            <a:fillRect/>
          </a:stretch>
        </p:blipFill>
        <p:spPr bwMode="auto">
          <a:xfrm>
            <a:off x="1511243" y="5276097"/>
            <a:ext cx="936337" cy="1027892"/>
          </a:xfrm>
          <a:prstGeom prst="rect">
            <a:avLst/>
          </a:prstGeom>
          <a:noFill/>
        </p:spPr>
      </p:pic>
      <p:sp>
        <p:nvSpPr>
          <p:cNvPr id="2" name="Slide Number Placeholder 1"/>
          <p:cNvSpPr>
            <a:spLocks noGrp="1"/>
          </p:cNvSpPr>
          <p:nvPr>
            <p:ph type="sldNum" sz="quarter" idx="12"/>
          </p:nvPr>
        </p:nvSpPr>
        <p:spPr/>
        <p:txBody>
          <a:bodyPr/>
          <a:lstStyle/>
          <a:p>
            <a:fld id="{9733F9BD-9108-4890-8534-682C19648A7F}" type="slidenum">
              <a:rPr lang="en-IN" smtClean="0"/>
              <a:t>22</a:t>
            </a:fld>
            <a:endParaRPr lang="en-IN" dirty="0"/>
          </a:p>
        </p:txBody>
      </p:sp>
      <p:pic>
        <p:nvPicPr>
          <p:cNvPr id="14" name="Picture 13"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8695113" y="5309344"/>
            <a:ext cx="691197" cy="1050575"/>
          </a:xfrm>
          <a:prstGeom prst="rect">
            <a:avLst/>
          </a:prstGeom>
          <a:noFill/>
        </p:spPr>
      </p:pic>
      <p:graphicFrame>
        <p:nvGraphicFramePr>
          <p:cNvPr id="3" name="Table 2"/>
          <p:cNvGraphicFramePr>
            <a:graphicFrameLocks noGrp="1"/>
          </p:cNvGraphicFramePr>
          <p:nvPr/>
        </p:nvGraphicFramePr>
        <p:xfrm>
          <a:off x="1191493" y="695036"/>
          <a:ext cx="10365969" cy="5579974"/>
        </p:xfrm>
        <a:graphic>
          <a:graphicData uri="http://schemas.openxmlformats.org/drawingml/2006/table">
            <a:tbl>
              <a:tblPr firstRow="1" firstCol="1" bandRow="1">
                <a:tableStyleId>{5C22544A-7EE6-4342-B048-85BDC9FD1C3A}</a:tableStyleId>
              </a:tblPr>
              <a:tblGrid>
                <a:gridCol w="2964870">
                  <a:extLst>
                    <a:ext uri="{9D8B030D-6E8A-4147-A177-3AD203B41FA5}">
                      <a16:colId xmlns:a16="http://schemas.microsoft.com/office/drawing/2014/main" val="2012279909"/>
                    </a:ext>
                  </a:extLst>
                </a:gridCol>
                <a:gridCol w="3945776">
                  <a:extLst>
                    <a:ext uri="{9D8B030D-6E8A-4147-A177-3AD203B41FA5}">
                      <a16:colId xmlns:a16="http://schemas.microsoft.com/office/drawing/2014/main" val="754340736"/>
                    </a:ext>
                  </a:extLst>
                </a:gridCol>
                <a:gridCol w="3455323">
                  <a:extLst>
                    <a:ext uri="{9D8B030D-6E8A-4147-A177-3AD203B41FA5}">
                      <a16:colId xmlns:a16="http://schemas.microsoft.com/office/drawing/2014/main" val="3662427244"/>
                    </a:ext>
                  </a:extLst>
                </a:gridCol>
              </a:tblGrid>
              <a:tr h="1464176">
                <a:tc>
                  <a:txBody>
                    <a:bodyPr/>
                    <a:lstStyle/>
                    <a:p>
                      <a:pPr algn="ctr">
                        <a:lnSpc>
                          <a:spcPct val="107000"/>
                        </a:lnSpc>
                        <a:spcAft>
                          <a:spcPts val="0"/>
                        </a:spcAft>
                      </a:pPr>
                      <a:endParaRPr lang="en-IN" sz="2400" dirty="0">
                        <a:effectLst/>
                      </a:endParaRPr>
                    </a:p>
                    <a:p>
                      <a:pPr algn="ctr">
                        <a:lnSpc>
                          <a:spcPct val="107000"/>
                        </a:lnSpc>
                        <a:spcAft>
                          <a:spcPts val="800"/>
                        </a:spcAft>
                      </a:pPr>
                      <a:r>
                        <a:rPr lang="en-IN" sz="2400" u="none" dirty="0">
                          <a:effectLst/>
                        </a:rPr>
                        <a:t>INTERNAL QUALITY CONTROL</a:t>
                      </a:r>
                    </a:p>
                  </a:txBody>
                  <a:tcPr marL="6438" marR="6438" marT="6438" marB="6438" anchor="ctr">
                    <a:solidFill>
                      <a:schemeClr val="tx1">
                        <a:lumMod val="50000"/>
                        <a:lumOff val="50000"/>
                      </a:schemeClr>
                    </a:solidFill>
                  </a:tcPr>
                </a:tc>
                <a:tc>
                  <a:txBody>
                    <a:bodyPr/>
                    <a:lstStyle/>
                    <a:p>
                      <a:pPr algn="ctr">
                        <a:lnSpc>
                          <a:spcPct val="107000"/>
                        </a:lnSpc>
                        <a:spcAft>
                          <a:spcPts val="0"/>
                        </a:spcAft>
                      </a:pPr>
                      <a:r>
                        <a:rPr lang="en-IN" sz="2400" dirty="0">
                          <a:effectLst/>
                        </a:rPr>
                        <a:t>MEASURES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tx1">
                        <a:lumMod val="50000"/>
                        <a:lumOff val="50000"/>
                      </a:schemeClr>
                    </a:solidFill>
                  </a:tcPr>
                </a:tc>
                <a:tc>
                  <a:txBody>
                    <a:bodyPr/>
                    <a:lstStyle/>
                    <a:p>
                      <a:pPr algn="ctr">
                        <a:lnSpc>
                          <a:spcPct val="107000"/>
                        </a:lnSpc>
                        <a:spcAft>
                          <a:spcPts val="0"/>
                        </a:spcAft>
                      </a:pPr>
                      <a:r>
                        <a:rPr lang="en-IN" sz="2400" dirty="0">
                          <a:effectLst/>
                        </a:rPr>
                        <a:t>PURPOSE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tx1">
                        <a:lumMod val="50000"/>
                        <a:lumOff val="50000"/>
                      </a:schemeClr>
                    </a:solidFill>
                  </a:tcPr>
                </a:tc>
                <a:extLst>
                  <a:ext uri="{0D108BD9-81ED-4DB2-BD59-A6C34878D82A}">
                    <a16:rowId xmlns:a16="http://schemas.microsoft.com/office/drawing/2014/main" val="3094110069"/>
                  </a:ext>
                </a:extLst>
              </a:tr>
              <a:tr h="454105">
                <a:tc>
                  <a:txBody>
                    <a:bodyPr/>
                    <a:lstStyle/>
                    <a:p>
                      <a:pPr algn="ctr">
                        <a:lnSpc>
                          <a:spcPct val="107000"/>
                        </a:lnSpc>
                        <a:spcAft>
                          <a:spcPts val="0"/>
                        </a:spcAft>
                      </a:pPr>
                      <a:r>
                        <a:rPr lang="en-IN" sz="1800" dirty="0">
                          <a:effectLst/>
                        </a:rPr>
                        <a:t>SAMPLE RECEIPT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Verification of sample ID, seal integrity, chain-of-custody documentation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90000"/>
                      </a:schemeClr>
                    </a:solidFill>
                  </a:tcPr>
                </a:tc>
                <a:tc>
                  <a:txBody>
                    <a:bodyPr/>
                    <a:lstStyle/>
                    <a:p>
                      <a:pPr algn="l">
                        <a:lnSpc>
                          <a:spcPct val="107000"/>
                        </a:lnSpc>
                        <a:spcAft>
                          <a:spcPts val="0"/>
                        </a:spcAft>
                      </a:pPr>
                      <a:r>
                        <a:rPr lang="en-IN" sz="1600" dirty="0">
                          <a:effectLst/>
                        </a:rPr>
                        <a:t>Prevent sample mix-up and ensure traceability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90000"/>
                      </a:schemeClr>
                    </a:solidFill>
                  </a:tcPr>
                </a:tc>
                <a:extLst>
                  <a:ext uri="{0D108BD9-81ED-4DB2-BD59-A6C34878D82A}">
                    <a16:rowId xmlns:a16="http://schemas.microsoft.com/office/drawing/2014/main" val="2591873621"/>
                  </a:ext>
                </a:extLst>
              </a:tr>
              <a:tr h="454105">
                <a:tc>
                  <a:txBody>
                    <a:bodyPr/>
                    <a:lstStyle/>
                    <a:p>
                      <a:pPr algn="ctr">
                        <a:lnSpc>
                          <a:spcPct val="107000"/>
                        </a:lnSpc>
                        <a:spcAft>
                          <a:spcPts val="0"/>
                        </a:spcAft>
                      </a:pPr>
                      <a:r>
                        <a:rPr lang="en-IN" sz="1800" dirty="0">
                          <a:effectLst/>
                        </a:rPr>
                        <a:t>SAMPLE STORAGE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Temperature monitoring, storage logs, access records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tc>
                  <a:txBody>
                    <a:bodyPr/>
                    <a:lstStyle/>
                    <a:p>
                      <a:pPr algn="l">
                        <a:lnSpc>
                          <a:spcPct val="107000"/>
                        </a:lnSpc>
                        <a:spcAft>
                          <a:spcPts val="0"/>
                        </a:spcAft>
                      </a:pPr>
                      <a:r>
                        <a:rPr lang="en-IN" sz="1600" dirty="0">
                          <a:effectLst/>
                        </a:rPr>
                        <a:t>Preserve sample integrity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extLst>
                  <a:ext uri="{0D108BD9-81ED-4DB2-BD59-A6C34878D82A}">
                    <a16:rowId xmlns:a16="http://schemas.microsoft.com/office/drawing/2014/main" val="3977319417"/>
                  </a:ext>
                </a:extLst>
              </a:tr>
              <a:tr h="454105">
                <a:tc>
                  <a:txBody>
                    <a:bodyPr/>
                    <a:lstStyle/>
                    <a:p>
                      <a:pPr algn="ctr">
                        <a:lnSpc>
                          <a:spcPct val="107000"/>
                        </a:lnSpc>
                        <a:spcAft>
                          <a:spcPts val="0"/>
                        </a:spcAft>
                      </a:pPr>
                      <a:r>
                        <a:rPr lang="en-IN" sz="1800" dirty="0">
                          <a:effectLst/>
                        </a:rPr>
                        <a:t>DNA EXTRACTION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Extraction blank (negative control) with every batch</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tc>
                  <a:txBody>
                    <a:bodyPr/>
                    <a:lstStyle/>
                    <a:p>
                      <a:pPr algn="l">
                        <a:lnSpc>
                          <a:spcPct val="107000"/>
                        </a:lnSpc>
                        <a:spcAft>
                          <a:spcPts val="0"/>
                        </a:spcAft>
                      </a:pPr>
                      <a:r>
                        <a:rPr lang="en-IN" sz="1600" dirty="0">
                          <a:effectLst/>
                        </a:rPr>
                        <a:t>Detect contamination during extraction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extLst>
                  <a:ext uri="{0D108BD9-81ED-4DB2-BD59-A6C34878D82A}">
                    <a16:rowId xmlns:a16="http://schemas.microsoft.com/office/drawing/2014/main" val="1119346559"/>
                  </a:ext>
                </a:extLst>
              </a:tr>
              <a:tr h="454105">
                <a:tc>
                  <a:txBody>
                    <a:bodyPr/>
                    <a:lstStyle/>
                    <a:p>
                      <a:pPr algn="ctr">
                        <a:lnSpc>
                          <a:spcPct val="107000"/>
                        </a:lnSpc>
                        <a:spcAft>
                          <a:spcPts val="0"/>
                        </a:spcAft>
                      </a:pPr>
                      <a:r>
                        <a:rPr lang="en-IN" sz="1800" dirty="0">
                          <a:effectLst/>
                        </a:rPr>
                        <a:t>DNA QUANTIFICATION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Duplicate measurements, calibration checks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tc>
                  <a:txBody>
                    <a:bodyPr/>
                    <a:lstStyle/>
                    <a:p>
                      <a:pPr algn="l">
                        <a:lnSpc>
                          <a:spcPct val="107000"/>
                        </a:lnSpc>
                        <a:spcAft>
                          <a:spcPts val="0"/>
                        </a:spcAft>
                      </a:pPr>
                      <a:r>
                        <a:rPr lang="en-IN" sz="1600" dirty="0">
                          <a:effectLst/>
                        </a:rPr>
                        <a:t>Verify DNA concentration and quality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extLst>
                  <a:ext uri="{0D108BD9-81ED-4DB2-BD59-A6C34878D82A}">
                    <a16:rowId xmlns:a16="http://schemas.microsoft.com/office/drawing/2014/main" val="4291398141"/>
                  </a:ext>
                </a:extLst>
              </a:tr>
              <a:tr h="454105">
                <a:tc>
                  <a:txBody>
                    <a:bodyPr/>
                    <a:lstStyle/>
                    <a:p>
                      <a:pPr algn="ctr">
                        <a:lnSpc>
                          <a:spcPct val="107000"/>
                        </a:lnSpc>
                        <a:spcAft>
                          <a:spcPts val="0"/>
                        </a:spcAft>
                      </a:pPr>
                      <a:r>
                        <a:rPr lang="en-IN" sz="1800" dirty="0">
                          <a:effectLst/>
                        </a:rPr>
                        <a:t>PCR AMPLIFICATION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Positive control, negative (no-template) control, replicate PCRs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tc>
                  <a:txBody>
                    <a:bodyPr/>
                    <a:lstStyle/>
                    <a:p>
                      <a:pPr algn="l">
                        <a:lnSpc>
                          <a:spcPct val="107000"/>
                        </a:lnSpc>
                        <a:spcAft>
                          <a:spcPts val="0"/>
                        </a:spcAft>
                      </a:pPr>
                      <a:r>
                        <a:rPr lang="en-IN" sz="1600" dirty="0">
                          <a:effectLst/>
                        </a:rPr>
                        <a:t>Confirm assay performance and detect contamination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extLst>
                  <a:ext uri="{0D108BD9-81ED-4DB2-BD59-A6C34878D82A}">
                    <a16:rowId xmlns:a16="http://schemas.microsoft.com/office/drawing/2014/main" val="4092615749"/>
                  </a:ext>
                </a:extLst>
              </a:tr>
              <a:tr h="454105">
                <a:tc>
                  <a:txBody>
                    <a:bodyPr/>
                    <a:lstStyle/>
                    <a:p>
                      <a:pPr algn="ctr">
                        <a:lnSpc>
                          <a:spcPct val="107000"/>
                        </a:lnSpc>
                        <a:spcAft>
                          <a:spcPts val="0"/>
                        </a:spcAft>
                      </a:pPr>
                      <a:r>
                        <a:rPr lang="en-IN" sz="1800" dirty="0">
                          <a:effectLst/>
                        </a:rPr>
                        <a:t>SEQUENCING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a:effectLst/>
                        </a:rPr>
                        <a:t>Reference DNA sample, sequencing quality scores</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tc>
                  <a:txBody>
                    <a:bodyPr/>
                    <a:lstStyle/>
                    <a:p>
                      <a:pPr algn="l">
                        <a:lnSpc>
                          <a:spcPct val="107000"/>
                        </a:lnSpc>
                        <a:spcAft>
                          <a:spcPts val="0"/>
                        </a:spcAft>
                      </a:pPr>
                      <a:r>
                        <a:rPr lang="en-IN" sz="1600" dirty="0">
                          <a:effectLst/>
                        </a:rPr>
                        <a:t>Verify sequencing accuracy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extLst>
                  <a:ext uri="{0D108BD9-81ED-4DB2-BD59-A6C34878D82A}">
                    <a16:rowId xmlns:a16="http://schemas.microsoft.com/office/drawing/2014/main" val="4078768683"/>
                  </a:ext>
                </a:extLst>
              </a:tr>
              <a:tr h="454105">
                <a:tc>
                  <a:txBody>
                    <a:bodyPr/>
                    <a:lstStyle/>
                    <a:p>
                      <a:pPr algn="ctr">
                        <a:lnSpc>
                          <a:spcPct val="107000"/>
                        </a:lnSpc>
                        <a:spcAft>
                          <a:spcPts val="0"/>
                        </a:spcAft>
                      </a:pPr>
                      <a:r>
                        <a:rPr lang="en-IN" sz="1800" dirty="0">
                          <a:effectLst/>
                        </a:rPr>
                        <a:t>BIOINFORMATICS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dirty="0">
                          <a:effectLst/>
                        </a:rPr>
                        <a:t>Standardized pipelines, software version control, repeat analyses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tc>
                  <a:txBody>
                    <a:bodyPr/>
                    <a:lstStyle/>
                    <a:p>
                      <a:pPr algn="l">
                        <a:lnSpc>
                          <a:spcPct val="107000"/>
                        </a:lnSpc>
                        <a:spcAft>
                          <a:spcPts val="0"/>
                        </a:spcAft>
                      </a:pPr>
                      <a:r>
                        <a:rPr lang="en-IN" sz="1600" dirty="0">
                          <a:effectLst/>
                        </a:rPr>
                        <a:t>Ensure reproducibility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solidFill>
                  </a:tcPr>
                </a:tc>
                <a:extLst>
                  <a:ext uri="{0D108BD9-81ED-4DB2-BD59-A6C34878D82A}">
                    <a16:rowId xmlns:a16="http://schemas.microsoft.com/office/drawing/2014/main" val="4111569525"/>
                  </a:ext>
                </a:extLst>
              </a:tr>
              <a:tr h="454105">
                <a:tc>
                  <a:txBody>
                    <a:bodyPr/>
                    <a:lstStyle/>
                    <a:p>
                      <a:pPr algn="ctr">
                        <a:lnSpc>
                          <a:spcPct val="107000"/>
                        </a:lnSpc>
                        <a:spcAft>
                          <a:spcPts val="0"/>
                        </a:spcAft>
                      </a:pPr>
                      <a:r>
                        <a:rPr lang="en-IN" sz="1800" dirty="0">
                          <a:effectLst/>
                        </a:rPr>
                        <a:t>REPORTING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solidFill>
                      <a:schemeClr val="bg2">
                        <a:lumMod val="50000"/>
                      </a:schemeClr>
                    </a:solidFill>
                  </a:tcPr>
                </a:tc>
                <a:tc>
                  <a:txBody>
                    <a:bodyPr/>
                    <a:lstStyle/>
                    <a:p>
                      <a:pPr algn="l">
                        <a:lnSpc>
                          <a:spcPct val="107000"/>
                        </a:lnSpc>
                        <a:spcAft>
                          <a:spcPts val="0"/>
                        </a:spcAft>
                      </a:pPr>
                      <a:r>
                        <a:rPr lang="en-IN" sz="1600">
                          <a:effectLst/>
                        </a:rPr>
                        <a:t>Independent technical review and report verification</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tc>
                  <a:txBody>
                    <a:bodyPr/>
                    <a:lstStyle/>
                    <a:p>
                      <a:pPr algn="l">
                        <a:lnSpc>
                          <a:spcPct val="107000"/>
                        </a:lnSpc>
                        <a:spcAft>
                          <a:spcPts val="0"/>
                        </a:spcAft>
                      </a:pPr>
                      <a:r>
                        <a:rPr lang="en-IN" sz="1600" dirty="0">
                          <a:effectLst/>
                        </a:rPr>
                        <a:t>Minimize interpretation errors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38" marR="6438" marT="6438" marB="6438" anchor="ctr"/>
                </a:tc>
                <a:extLst>
                  <a:ext uri="{0D108BD9-81ED-4DB2-BD59-A6C34878D82A}">
                    <a16:rowId xmlns:a16="http://schemas.microsoft.com/office/drawing/2014/main" val="4050835088"/>
                  </a:ext>
                </a:extLst>
              </a:tr>
            </a:tbl>
          </a:graphicData>
        </a:graphic>
      </p:graphicFrame>
      <p:sp>
        <p:nvSpPr>
          <p:cNvPr id="8" name="Text Box 1"/>
          <p:cNvSpPr txBox="1"/>
          <p:nvPr/>
        </p:nvSpPr>
        <p:spPr>
          <a:xfrm>
            <a:off x="1354974" y="174785"/>
            <a:ext cx="8467725" cy="4857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IN" sz="2600" b="1" u="sng" dirty="0">
                <a:effectLst/>
                <a:latin typeface="Times New Roman" panose="02020603050405020304" pitchFamily="18" charset="0"/>
                <a:ea typeface="Calibri" panose="020F0502020204030204" pitchFamily="34" charset="0"/>
                <a:cs typeface="Times New Roman" panose="02020603050405020304" pitchFamily="18" charset="0"/>
                <a:hlinkClick r:id="rId5" action="ppaction://hlinksldjump"/>
              </a:rPr>
              <a:t>INTERNAL QUALITY CONTROL MEASURES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1568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stretch>
            <a:fillRect/>
          </a:stretch>
        </p:blipFill>
        <p:spPr>
          <a:xfrm>
            <a:off x="107657" y="1354120"/>
            <a:ext cx="659577" cy="775729"/>
          </a:xfrm>
          <a:prstGeom prst="rect">
            <a:avLst/>
          </a:prstGeom>
        </p:spPr>
      </p:pic>
      <p:pic>
        <p:nvPicPr>
          <p:cNvPr id="28" name="Picture 27" descr="F:\_Rajkumar_12-12-17\F_Feb-2017\After August 2014\Amphibians\Raorchestes travancoricus\Review\KFRI logo.png"/>
          <p:cNvPicPr>
            <a:picLocks noChangeAspect="1" noChangeArrowheads="1"/>
          </p:cNvPicPr>
          <p:nvPr/>
        </p:nvPicPr>
        <p:blipFill>
          <a:blip r:embed="rId3" cstate="print"/>
          <a:srcRect/>
          <a:stretch>
            <a:fillRect/>
          </a:stretch>
        </p:blipFill>
        <p:spPr bwMode="auto">
          <a:xfrm>
            <a:off x="170822" y="2350876"/>
            <a:ext cx="531984" cy="787852"/>
          </a:xfrm>
          <a:prstGeom prst="rect">
            <a:avLst/>
          </a:prstGeom>
          <a:noFill/>
        </p:spPr>
      </p:pic>
      <p:sp>
        <p:nvSpPr>
          <p:cNvPr id="24" name="Right Triangle 23"/>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ight Triangle 26"/>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 name="Group 1"/>
          <p:cNvGrpSpPr/>
          <p:nvPr/>
        </p:nvGrpSpPr>
        <p:grpSpPr>
          <a:xfrm>
            <a:off x="-11438" y="0"/>
            <a:ext cx="12112493" cy="6890654"/>
            <a:chOff x="-38176" y="-2"/>
            <a:chExt cx="12230176" cy="6890654"/>
          </a:xfrm>
        </p:grpSpPr>
        <p:sp>
          <p:nvSpPr>
            <p:cNvPr id="3" name="Right Triangle 2"/>
            <p:cNvSpPr/>
            <p:nvPr/>
          </p:nvSpPr>
          <p:spPr>
            <a:xfrm>
              <a:off x="0" y="323556"/>
              <a:ext cx="783770" cy="6534439"/>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4" name="Right Triangle 3"/>
            <p:cNvSpPr/>
            <p:nvPr/>
          </p:nvSpPr>
          <p:spPr>
            <a:xfrm flipH="1" flipV="1">
              <a:off x="-3" y="-2"/>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5" name="Rectangle 4"/>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6" name="Rectangle 5"/>
            <p:cNvSpPr/>
            <p:nvPr/>
          </p:nvSpPr>
          <p:spPr>
            <a:xfrm>
              <a:off x="5780645" y="6651170"/>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pic>
          <p:nvPicPr>
            <p:cNvPr id="7" name="Picture 6" descr="C:\Users\ramya\Downloads\KSCSTE-logo.png"/>
            <p:cNvPicPr>
              <a:picLocks noChangeAspect="1" noChangeArrowheads="1"/>
            </p:cNvPicPr>
            <p:nvPr/>
          </p:nvPicPr>
          <p:blipFill>
            <a:blip r:embed="rId4" cstate="print"/>
            <a:srcRect/>
            <a:stretch>
              <a:fillRect/>
            </a:stretch>
          </p:blipFill>
          <p:spPr bwMode="auto">
            <a:xfrm>
              <a:off x="16531" y="3194404"/>
              <a:ext cx="750704" cy="899532"/>
            </a:xfrm>
            <a:prstGeom prst="rect">
              <a:avLst/>
            </a:prstGeom>
            <a:noFill/>
          </p:spPr>
        </p:pic>
        <p:pic>
          <p:nvPicPr>
            <p:cNvPr id="8" name="Picture 7"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142426" y="2363010"/>
              <a:ext cx="531984" cy="787852"/>
            </a:xfrm>
            <a:prstGeom prst="rect">
              <a:avLst/>
            </a:prstGeom>
            <a:noFill/>
          </p:spPr>
        </p:pic>
        <p:sp>
          <p:nvSpPr>
            <p:cNvPr id="9" name="TextBox 8"/>
            <p:cNvSpPr txBox="1"/>
            <p:nvPr/>
          </p:nvSpPr>
          <p:spPr>
            <a:xfrm rot="16200000">
              <a:off x="-983828" y="5572080"/>
              <a:ext cx="2264224" cy="372920"/>
            </a:xfrm>
            <a:prstGeom prst="rect">
              <a:avLst/>
            </a:prstGeom>
            <a:noFill/>
          </p:spPr>
          <p:txBody>
            <a:bodyPr wrap="square" rtlCol="0">
              <a:spAutoFit/>
            </a:bodyPr>
            <a:lstStyle/>
            <a:p>
              <a:pPr>
                <a:defRPr/>
              </a:pPr>
              <a:r>
                <a:rPr lang="en-IN" dirty="0" err="1">
                  <a:solidFill>
                    <a:prstClr val="white"/>
                  </a:solidFill>
                  <a:latin typeface="Stencil" panose="040409050D0802020404" pitchFamily="82" charset="0"/>
                </a:rPr>
                <a:t>kscste</a:t>
              </a:r>
              <a:r>
                <a:rPr lang="en-IN" dirty="0">
                  <a:solidFill>
                    <a:prstClr val="white"/>
                  </a:solidFill>
                  <a:latin typeface="Stencil" panose="040409050D0802020404" pitchFamily="82" charset="0"/>
                </a:rPr>
                <a:t> - </a:t>
              </a:r>
              <a:r>
                <a:rPr lang="en-IN" dirty="0" err="1">
                  <a:solidFill>
                    <a:prstClr val="white"/>
                  </a:solidFill>
                  <a:latin typeface="Stencil" panose="040409050D0802020404" pitchFamily="82" charset="0"/>
                </a:rPr>
                <a:t>kfri</a:t>
              </a:r>
              <a:endParaRPr lang="en-IN" dirty="0">
                <a:solidFill>
                  <a:prstClr val="white"/>
                </a:solidFill>
                <a:latin typeface="Stencil" panose="040409050D0802020404" pitchFamily="82" charset="0"/>
              </a:endParaRPr>
            </a:p>
          </p:txBody>
        </p:sp>
      </p:grpSp>
      <p:sp>
        <p:nvSpPr>
          <p:cNvPr id="11" name="TextBox 10"/>
          <p:cNvSpPr txBox="1"/>
          <p:nvPr/>
        </p:nvSpPr>
        <p:spPr>
          <a:xfrm>
            <a:off x="1524001" y="43541"/>
            <a:ext cx="609599" cy="307777"/>
          </a:xfrm>
          <a:prstGeom prst="rect">
            <a:avLst/>
          </a:prstGeom>
          <a:noFill/>
        </p:spPr>
        <p:txBody>
          <a:bodyPr wrap="square" rtlCol="0">
            <a:spAutoFit/>
          </a:bodyPr>
          <a:lstStyle/>
          <a:p>
            <a:pPr>
              <a:defRPr/>
            </a:pPr>
            <a:r>
              <a:rPr lang="en-IN" sz="1400" b="1" dirty="0">
                <a:solidFill>
                  <a:prstClr val="white"/>
                </a:solidFill>
                <a:latin typeface="Arial Unicode MS" panose="020B0604020202020204" pitchFamily="34" charset="-128"/>
                <a:ea typeface="Arial Unicode MS" panose="020B0604020202020204" pitchFamily="34" charset="-128"/>
                <a:cs typeface="Arial Unicode MS" panose="020B0604020202020204" pitchFamily="34" charset="-128"/>
              </a:rPr>
              <a:t>[1]</a:t>
            </a:r>
          </a:p>
        </p:txBody>
      </p:sp>
      <p:sp>
        <p:nvSpPr>
          <p:cNvPr id="10" name="Slide Number Placeholder 9"/>
          <p:cNvSpPr>
            <a:spLocks noGrp="1"/>
          </p:cNvSpPr>
          <p:nvPr>
            <p:ph type="sldNum" sz="quarter" idx="12"/>
          </p:nvPr>
        </p:nvSpPr>
        <p:spPr/>
        <p:txBody>
          <a:bodyPr/>
          <a:lstStyle/>
          <a:p>
            <a:fld id="{9733F9BD-9108-4890-8534-682C19648A7F}" type="slidenum">
              <a:rPr lang="en-IN" smtClean="0"/>
              <a:t>23</a:t>
            </a:fld>
            <a:endParaRPr lang="en-IN"/>
          </a:p>
        </p:txBody>
      </p:sp>
      <p:sp>
        <p:nvSpPr>
          <p:cNvPr id="13" name="TextBox 11"/>
          <p:cNvSpPr txBox="1">
            <a:spLocks noChangeArrowheads="1"/>
          </p:cNvSpPr>
          <p:nvPr/>
        </p:nvSpPr>
        <p:spPr bwMode="auto">
          <a:xfrm>
            <a:off x="840405" y="43541"/>
            <a:ext cx="11143726"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IN" altLang="en-US" sz="2000" b="1" dirty="0">
              <a:solidFill>
                <a:schemeClr val="bg1"/>
              </a:solidFill>
              <a:latin typeface="Century Gothic" panose="020B050202020202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3628032388"/>
              </p:ext>
            </p:extLst>
          </p:nvPr>
        </p:nvGraphicFramePr>
        <p:xfrm>
          <a:off x="42743" y="290903"/>
          <a:ext cx="12149256" cy="1059983"/>
        </p:xfrm>
        <a:graphic>
          <a:graphicData uri="http://schemas.openxmlformats.org/drawingml/2006/table">
            <a:tbl>
              <a:tblPr firstRow="1" bandRow="1">
                <a:tableStyleId>{F5AB1C69-6EDB-4FF4-983F-18BD219EF322}</a:tableStyleId>
              </a:tblPr>
              <a:tblGrid>
                <a:gridCol w="12149256">
                  <a:extLst>
                    <a:ext uri="{9D8B030D-6E8A-4147-A177-3AD203B41FA5}">
                      <a16:colId xmlns:a16="http://schemas.microsoft.com/office/drawing/2014/main" val="20000"/>
                    </a:ext>
                  </a:extLst>
                </a:gridCol>
              </a:tblGrid>
              <a:tr h="1059983">
                <a:tc>
                  <a:txBody>
                    <a:bodyPr/>
                    <a:lstStyle/>
                    <a:p>
                      <a:pPr marL="0" marR="0" lvl="0" indent="0" algn="just"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IN" sz="1800" b="0" u="none" kern="1200" baseline="0" dirty="0">
                          <a:solidFill>
                            <a:schemeClr val="tx1"/>
                          </a:solidFill>
                          <a:effectLst/>
                          <a:latin typeface="Century Gothic" panose="020B0502020202020204" pitchFamily="34" charset="0"/>
                          <a:ea typeface="+mn-ea"/>
                          <a:cs typeface="+mn-cs"/>
                        </a:rPr>
                        <a:t>                   </a:t>
                      </a:r>
                    </a:p>
                    <a:p>
                      <a:pPr marL="0" marR="0" lvl="0" indent="0" algn="just"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en-IN" sz="1800" b="0" u="none" kern="1200" baseline="0" dirty="0">
                          <a:solidFill>
                            <a:schemeClr val="tx1"/>
                          </a:solidFill>
                          <a:effectLst/>
                          <a:latin typeface="Century Gothic" panose="020B0502020202020204" pitchFamily="34" charset="0"/>
                          <a:ea typeface="+mn-ea"/>
                          <a:cs typeface="+mn-cs"/>
                        </a:rPr>
                        <a:t>                     Forest Department                   Police Department                        Judiciary</a:t>
                      </a:r>
                    </a:p>
                  </a:txBody>
                  <a:tcPr marL="114300" marR="114300" marT="0" marB="0">
                    <a:solidFill>
                      <a:schemeClr val="bg1">
                        <a:lumMod val="95000"/>
                      </a:schemeClr>
                    </a:solidFill>
                  </a:tcPr>
                </a:tc>
                <a:extLst>
                  <a:ext uri="{0D108BD9-81ED-4DB2-BD59-A6C34878D82A}">
                    <a16:rowId xmlns:a16="http://schemas.microsoft.com/office/drawing/2014/main" val="10000"/>
                  </a:ext>
                </a:extLst>
              </a:tr>
            </a:tbl>
          </a:graphicData>
        </a:graphic>
      </p:graphicFrame>
      <p:sp>
        <p:nvSpPr>
          <p:cNvPr id="12" name="TextBox 11"/>
          <p:cNvSpPr txBox="1"/>
          <p:nvPr/>
        </p:nvSpPr>
        <p:spPr>
          <a:xfrm>
            <a:off x="27886" y="-14714"/>
            <a:ext cx="9458037" cy="400110"/>
          </a:xfrm>
          <a:prstGeom prst="rect">
            <a:avLst/>
          </a:prstGeom>
          <a:solidFill>
            <a:schemeClr val="tx1"/>
          </a:solidFill>
        </p:spPr>
        <p:txBody>
          <a:bodyPr wrap="square" rtlCol="0">
            <a:spAutoFit/>
          </a:bodyPr>
          <a:lstStyle/>
          <a:p>
            <a:r>
              <a:rPr lang="en-IN" sz="2000" b="1" u="sng" dirty="0">
                <a:solidFill>
                  <a:srgbClr val="00B0F0"/>
                </a:solidFill>
                <a:latin typeface="Century Gothic" panose="020B0502020202020204" pitchFamily="34" charset="0"/>
              </a:rPr>
              <a:t>MAJOR STAKEHOLDERS </a:t>
            </a:r>
          </a:p>
        </p:txBody>
      </p:sp>
      <p:sp>
        <p:nvSpPr>
          <p:cNvPr id="15" name="Rectangle 2"/>
          <p:cNvSpPr>
            <a:spLocks noChangeArrowheads="1"/>
          </p:cNvSpPr>
          <p:nvPr/>
        </p:nvSpPr>
        <p:spPr bwMode="auto">
          <a:xfrm>
            <a:off x="26368" y="1384641"/>
            <a:ext cx="5762830" cy="2554545"/>
          </a:xfrm>
          <a:prstGeom prst="rect">
            <a:avLst/>
          </a:prstGeom>
          <a:solidFill>
            <a:schemeClr val="tx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1" i="0" u="none" strike="noStrike" cap="none" normalizeH="0" baseline="0" dirty="0">
                <a:ln>
                  <a:noFill/>
                </a:ln>
                <a:solidFill>
                  <a:schemeClr val="tx1"/>
                </a:solidFill>
                <a:effectLst/>
                <a:latin typeface="Century Gothic" panose="020B0502020202020204" pitchFamily="34" charset="0"/>
                <a:ea typeface="Batang"/>
                <a:cs typeface="Times New Roman" panose="02020603050405020304" pitchFamily="18" charset="0"/>
              </a:rPr>
              <a:t>Sample </a:t>
            </a:r>
            <a:r>
              <a:rPr kumimoji="0" lang="en-US" altLang="ko-KR" sz="1000" b="1"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No. OR 21/2023</a:t>
            </a:r>
            <a:endParaRPr kumimoji="0" lang="en-US" altLang="ko-KR" sz="1000" b="0" i="0" u="none" strike="noStrike" cap="none" normalizeH="0" baseline="0" dirty="0">
              <a:ln>
                <a:noFill/>
              </a:ln>
              <a:solidFill>
                <a:schemeClr val="bg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0"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Gene region sequenced: </a:t>
            </a:r>
            <a:r>
              <a:rPr kumimoji="0" lang="en-US" altLang="ko-KR" sz="1000" b="0" i="0" u="none" strike="noStrike" cap="none" normalizeH="0" baseline="0" dirty="0" err="1">
                <a:ln>
                  <a:noFill/>
                </a:ln>
                <a:solidFill>
                  <a:schemeClr val="bg1"/>
                </a:solidFill>
                <a:effectLst/>
                <a:latin typeface="Century Gothic" panose="020B0502020202020204" pitchFamily="34" charset="0"/>
                <a:ea typeface="Batang"/>
                <a:cs typeface="Times New Roman" panose="02020603050405020304" pitchFamily="18" charset="0"/>
              </a:rPr>
              <a:t>rbcL</a:t>
            </a:r>
            <a:endParaRPr kumimoji="0" lang="en-US" altLang="ko-KR" sz="1000" b="0" i="0" u="none" strike="noStrike" cap="none" normalizeH="0" baseline="0" dirty="0">
              <a:ln>
                <a:noFill/>
              </a:ln>
              <a:solidFill>
                <a:schemeClr val="bg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0"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Length of the sequence obtained:624bp</a:t>
            </a:r>
            <a:endParaRPr kumimoji="0" lang="en-US" altLang="ko-KR" sz="1000" b="0" i="0" u="none" strike="noStrike" cap="none" normalizeH="0" baseline="0" dirty="0">
              <a:ln>
                <a:noFill/>
              </a:ln>
              <a:solidFill>
                <a:schemeClr val="bg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0"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Sequence obtained:</a:t>
            </a:r>
            <a:endParaRPr kumimoji="0" lang="en-US" altLang="ko-KR" sz="1000" b="0" i="0" u="none" strike="noStrike" cap="none" normalizeH="0" baseline="0" dirty="0">
              <a:ln>
                <a:noFill/>
              </a:ln>
              <a:solidFill>
                <a:schemeClr val="bg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0"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&gt;0224_142_002_PCR_T21R_RBCL_D09.ab1</a:t>
            </a:r>
            <a:endParaRPr kumimoji="0" lang="en-US" altLang="ko-KR" sz="1000" b="0" i="0" u="none" strike="noStrike" cap="none" normalizeH="0" baseline="0" dirty="0">
              <a:ln>
                <a:noFill/>
              </a:ln>
              <a:solidFill>
                <a:schemeClr val="bg1"/>
              </a:solidFill>
              <a:effectLst/>
              <a:latin typeface="Century Gothic" panose="020B0502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000" b="0" i="0" u="none" strike="noStrike" cap="none" normalizeH="0" baseline="0" dirty="0">
                <a:ln>
                  <a:noFill/>
                </a:ln>
                <a:solidFill>
                  <a:schemeClr val="bg1"/>
                </a:solidFill>
                <a:effectLst/>
                <a:latin typeface="Century Gothic" panose="020B0502020202020204" pitchFamily="34" charset="0"/>
                <a:ea typeface="Batang"/>
                <a:cs typeface="Times New Roman" panose="02020603050405020304" pitchFamily="18" charset="0"/>
              </a:rPr>
              <a:t>GGCAGCATTCCGAGTAACTCCTCAACCTGGAGTTCCGCCTGAGGAAGCAGGGGCCGCGGTAGCTGCTGAATCTTCTACTGGTACATGGACAACTGTGTGGACCGATGGACTTACCAGCCTTGATCGTTACAAAGGACGATGCTACCACATCGAGCCCGTTGCTGGAGAAGAAACTCAATTTATTGCTTATGTAGCTTACCCCTTAGACCTTTTTGAAGAAGGTTCTGTTACTAACATGTTTACTTCCATTGTGGGCAATGTATTTGGGTTCAAAGCCCTGCGCGCTCTAAGGCTGGAGGATCTGCGAATCCCTCCTGCTTATTCTAAAACTTTTCAAGGCCCACCTCATGGCATCCAAGTTGAGAGAGATAAATTGAACAAGTATGGACGTCCGTTATTGGGATGTACTATTAAACCTAAATTGGGGTTATCCGCTAAGAACTATGGTAGAGCGGTTTATGAATGTCTTCGCGGTGGACTTGATTTTACCAAAGATGATGAGAACGTAAACTCCCAACCATTTATGCGTTGGAGAGACC</a:t>
            </a:r>
            <a:r>
              <a:rPr kumimoji="0" lang="en-US" altLang="ko-KR" sz="1000" b="0" i="0" u="none" strike="noStrike" cap="none" normalizeH="0" baseline="0" dirty="0">
                <a:ln>
                  <a:noFill/>
                </a:ln>
                <a:solidFill>
                  <a:schemeClr val="tx1"/>
                </a:solidFill>
                <a:effectLst/>
                <a:latin typeface="Century Gothic" panose="020B0502020202020204" pitchFamily="34" charset="0"/>
                <a:ea typeface="Batang"/>
                <a:cs typeface="Times New Roman" panose="02020603050405020304" pitchFamily="18" charset="0"/>
              </a:rPr>
              <a:t>GTTTCTTATTTTGTGCCGAAGCAATTTATAAGGCACAGGCCGAAACAGGTGAAATCAAAGGGCATTACTTGAATGCTACTGCAGG</a:t>
            </a:r>
            <a:endParaRPr kumimoji="0" lang="en-US" altLang="ko-KR" sz="1000" b="0" i="0" u="none" strike="noStrike" cap="none" normalizeH="0" baseline="0" dirty="0">
              <a:ln>
                <a:noFill/>
              </a:ln>
              <a:solidFill>
                <a:schemeClr val="tx1"/>
              </a:solidFill>
              <a:effectLst/>
              <a:latin typeface="Century Gothic" panose="020B0502020202020204" pitchFamily="34" charset="0"/>
            </a:endParaRPr>
          </a:p>
        </p:txBody>
      </p:sp>
      <p:pic>
        <p:nvPicPr>
          <p:cNvPr id="1025" name="Picture 1"/>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0505"/>
          <a:stretch/>
        </p:blipFill>
        <p:spPr bwMode="auto">
          <a:xfrm>
            <a:off x="-11438" y="3710936"/>
            <a:ext cx="5810688" cy="31866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Table 18"/>
          <p:cNvGraphicFramePr>
            <a:graphicFrameLocks noGrp="1"/>
          </p:cNvGraphicFramePr>
          <p:nvPr>
            <p:extLst>
              <p:ext uri="{D42A27DB-BD31-4B8C-83A1-F6EECF244321}">
                <p14:modId xmlns:p14="http://schemas.microsoft.com/office/powerpoint/2010/main" val="2418006962"/>
              </p:ext>
            </p:extLst>
          </p:nvPr>
        </p:nvGraphicFramePr>
        <p:xfrm>
          <a:off x="5815622" y="1357817"/>
          <a:ext cx="6115658" cy="5449302"/>
        </p:xfrm>
        <a:graphic>
          <a:graphicData uri="http://schemas.openxmlformats.org/drawingml/2006/table">
            <a:tbl>
              <a:tblPr firstRow="1" firstCol="1" bandRow="1">
                <a:tableStyleId>{5C22544A-7EE6-4342-B048-85BDC9FD1C3A}</a:tableStyleId>
              </a:tblPr>
              <a:tblGrid>
                <a:gridCol w="507393">
                  <a:extLst>
                    <a:ext uri="{9D8B030D-6E8A-4147-A177-3AD203B41FA5}">
                      <a16:colId xmlns:a16="http://schemas.microsoft.com/office/drawing/2014/main" val="3238486945"/>
                    </a:ext>
                  </a:extLst>
                </a:gridCol>
                <a:gridCol w="3421349">
                  <a:extLst>
                    <a:ext uri="{9D8B030D-6E8A-4147-A177-3AD203B41FA5}">
                      <a16:colId xmlns:a16="http://schemas.microsoft.com/office/drawing/2014/main" val="3236738145"/>
                    </a:ext>
                  </a:extLst>
                </a:gridCol>
                <a:gridCol w="2186916">
                  <a:extLst>
                    <a:ext uri="{9D8B030D-6E8A-4147-A177-3AD203B41FA5}">
                      <a16:colId xmlns:a16="http://schemas.microsoft.com/office/drawing/2014/main" val="2741448480"/>
                    </a:ext>
                  </a:extLst>
                </a:gridCol>
              </a:tblGrid>
              <a:tr h="409871">
                <a:tc>
                  <a:txBody>
                    <a:bodyPr/>
                    <a:lstStyle/>
                    <a:p>
                      <a:pPr algn="ctr">
                        <a:lnSpc>
                          <a:spcPct val="100000"/>
                        </a:lnSpc>
                        <a:spcAft>
                          <a:spcPts val="0"/>
                        </a:spcAft>
                      </a:pPr>
                      <a:r>
                        <a:rPr lang="en-IN" sz="1300" dirty="0" err="1">
                          <a:solidFill>
                            <a:schemeClr val="bg1"/>
                          </a:solidFill>
                          <a:effectLst/>
                          <a:latin typeface="Century Gothic" panose="020B0502020202020204" pitchFamily="34" charset="0"/>
                        </a:rPr>
                        <a:t>Sl</a:t>
                      </a:r>
                      <a:r>
                        <a:rPr lang="en-IN" sz="1300" dirty="0">
                          <a:solidFill>
                            <a:schemeClr val="bg1"/>
                          </a:solidFill>
                          <a:effectLst/>
                          <a:latin typeface="Century Gothic" panose="020B0502020202020204" pitchFamily="34" charset="0"/>
                        </a:rPr>
                        <a:t> No:</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ctr">
                        <a:lnSpc>
                          <a:spcPct val="100000"/>
                        </a:lnSpc>
                        <a:spcAft>
                          <a:spcPts val="0"/>
                        </a:spcAft>
                      </a:pPr>
                      <a:r>
                        <a:rPr lang="en-IN" sz="1300" dirty="0">
                          <a:solidFill>
                            <a:schemeClr val="bg1"/>
                          </a:solidFill>
                          <a:effectLst/>
                          <a:latin typeface="Century Gothic" panose="020B0502020202020204" pitchFamily="34" charset="0"/>
                        </a:rPr>
                        <a:t>Consultancy project</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ctr">
                        <a:lnSpc>
                          <a:spcPct val="100000"/>
                        </a:lnSpc>
                        <a:spcAft>
                          <a:spcPts val="0"/>
                        </a:spcAft>
                      </a:pPr>
                      <a:r>
                        <a:rPr lang="en-IN" sz="1300" dirty="0">
                          <a:solidFill>
                            <a:schemeClr val="bg1"/>
                          </a:solidFill>
                          <a:effectLst/>
                          <a:latin typeface="Century Gothic" panose="020B0502020202020204" pitchFamily="34" charset="0"/>
                        </a:rPr>
                        <a:t>Reference No</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extLst>
                  <a:ext uri="{0D108BD9-81ED-4DB2-BD59-A6C34878D82A}">
                    <a16:rowId xmlns:a16="http://schemas.microsoft.com/office/drawing/2014/main" val="513263971"/>
                  </a:ext>
                </a:extLst>
              </a:tr>
              <a:tr h="303584">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1</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Meppadi</a:t>
                      </a:r>
                      <a:r>
                        <a:rPr lang="en-IN" sz="1300" dirty="0">
                          <a:effectLst/>
                          <a:latin typeface="Century Gothic" panose="020B0502020202020204" pitchFamily="34" charset="0"/>
                        </a:rPr>
                        <a:t> Forest Range.</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Cr No. 05/23</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3411444155"/>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2</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Mayannoor</a:t>
                      </a:r>
                      <a:r>
                        <a:rPr lang="en-IN" sz="1300" dirty="0">
                          <a:effectLst/>
                          <a:latin typeface="Century Gothic" panose="020B0502020202020204" pitchFamily="34" charset="0"/>
                        </a:rPr>
                        <a:t> Forest Station.</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a:effectLst/>
                          <a:latin typeface="Century Gothic" panose="020B0502020202020204" pitchFamily="34" charset="0"/>
                        </a:rPr>
                        <a:t>D 4044/20</a:t>
                      </a:r>
                    </a:p>
                    <a:p>
                      <a:pPr algn="l">
                        <a:lnSpc>
                          <a:spcPct val="100000"/>
                        </a:lnSpc>
                        <a:spcAft>
                          <a:spcPts val="0"/>
                        </a:spcAft>
                      </a:pPr>
                      <a:r>
                        <a:rPr lang="en-IN" sz="1300">
                          <a:effectLst/>
                          <a:latin typeface="Century Gothic" panose="020B0502020202020204" pitchFamily="34" charset="0"/>
                        </a:rPr>
                        <a:t>D 4043/23</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2974284236"/>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3</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Irulam</a:t>
                      </a:r>
                      <a:r>
                        <a:rPr lang="en-IN" sz="1300" dirty="0">
                          <a:effectLst/>
                          <a:latin typeface="Century Gothic" panose="020B0502020202020204" pitchFamily="34" charset="0"/>
                        </a:rPr>
                        <a:t> Forest Station, </a:t>
                      </a:r>
                      <a:r>
                        <a:rPr lang="en-IN" sz="1300" dirty="0" err="1">
                          <a:effectLst/>
                          <a:latin typeface="Century Gothic" panose="020B0502020202020204" pitchFamily="34" charset="0"/>
                        </a:rPr>
                        <a:t>Sulthan</a:t>
                      </a:r>
                      <a:r>
                        <a:rPr lang="en-IN" sz="1300" dirty="0">
                          <a:effectLst/>
                          <a:latin typeface="Century Gothic" panose="020B0502020202020204" pitchFamily="34" charset="0"/>
                        </a:rPr>
                        <a:t> </a:t>
                      </a:r>
                      <a:r>
                        <a:rPr lang="en-IN" sz="1300" dirty="0" err="1">
                          <a:effectLst/>
                          <a:latin typeface="Century Gothic" panose="020B0502020202020204" pitchFamily="34" charset="0"/>
                        </a:rPr>
                        <a:t>Bathery</a:t>
                      </a:r>
                      <a:r>
                        <a:rPr lang="en-IN" sz="1300" dirty="0">
                          <a:effectLst/>
                          <a:latin typeface="Century Gothic" panose="020B0502020202020204" pitchFamily="34" charset="0"/>
                        </a:rPr>
                        <a:t>.</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a:effectLst/>
                          <a:latin typeface="Century Gothic" panose="020B0502020202020204" pitchFamily="34" charset="0"/>
                        </a:rPr>
                        <a:t>OR.No:12/23</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1328983884"/>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4</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Ezhattumuttom</a:t>
                      </a:r>
                      <a:r>
                        <a:rPr lang="en-IN" sz="1300" dirty="0">
                          <a:effectLst/>
                          <a:latin typeface="Century Gothic" panose="020B0502020202020204" pitchFamily="34" charset="0"/>
                        </a:rPr>
                        <a:t> Forest Station , </a:t>
                      </a:r>
                      <a:r>
                        <a:rPr lang="en-IN" sz="1300" dirty="0" err="1">
                          <a:effectLst/>
                          <a:latin typeface="Century Gothic" panose="020B0502020202020204" pitchFamily="34" charset="0"/>
                        </a:rPr>
                        <a:t>Angamaly</a:t>
                      </a:r>
                      <a:r>
                        <a:rPr lang="en-IN" sz="1300" dirty="0">
                          <a:effectLst/>
                          <a:latin typeface="Century Gothic" panose="020B0502020202020204" pitchFamily="34" charset="0"/>
                        </a:rPr>
                        <a:t>.</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a:effectLst/>
                          <a:latin typeface="Century Gothic" panose="020B0502020202020204" pitchFamily="34" charset="0"/>
                        </a:rPr>
                        <a:t>OR No:05/23</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1056996835"/>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5</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Chakkarakkal</a:t>
                      </a:r>
                      <a:r>
                        <a:rPr lang="en-IN" sz="1300" dirty="0">
                          <a:effectLst/>
                          <a:latin typeface="Century Gothic" panose="020B0502020202020204" pitchFamily="34" charset="0"/>
                        </a:rPr>
                        <a:t> Police Station.</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RP 225/2023 &amp; 232/2023</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3807240955"/>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6</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dirty="0" err="1">
                          <a:effectLst/>
                          <a:latin typeface="Century Gothic" panose="020B0502020202020204" pitchFamily="34" charset="0"/>
                        </a:rPr>
                        <a:t>Thamarassery</a:t>
                      </a:r>
                      <a:r>
                        <a:rPr lang="en-IN" sz="1300" dirty="0">
                          <a:effectLst/>
                          <a:latin typeface="Century Gothic" panose="020B0502020202020204" pitchFamily="34" charset="0"/>
                        </a:rPr>
                        <a:t> Forest Station</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OR 20/2023&amp; 21/2023</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1494266481"/>
                  </a:ext>
                </a:extLst>
              </a:tr>
              <a:tr h="303584">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7</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a:effectLst/>
                          <a:latin typeface="Century Gothic" panose="020B0502020202020204" pitchFamily="34" charset="0"/>
                        </a:rPr>
                        <a:t>Meppady Range, Kalpetta.</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OR No:10/23</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1471814502"/>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ea typeface="+mn-ea"/>
                          <a:cs typeface="+mn-cs"/>
                        </a:rPr>
                        <a:t>8</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a:effectLst/>
                          <a:latin typeface="Century Gothic" panose="020B0502020202020204" pitchFamily="34" charset="0"/>
                        </a:rPr>
                        <a:t>Judicial First Class Magistrate, Thrissur.</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 </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549686451"/>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ea typeface="+mn-ea"/>
                          <a:cs typeface="+mn-cs"/>
                        </a:rPr>
                        <a:t>9</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a:effectLst/>
                          <a:latin typeface="Century Gothic" panose="020B0502020202020204" pitchFamily="34" charset="0"/>
                        </a:rPr>
                        <a:t>Judicial First Class Magistrate,Wadakkancherry</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OR.No:2/2024</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2670626097"/>
                  </a:ext>
                </a:extLst>
              </a:tr>
              <a:tr h="461458">
                <a:tc>
                  <a:txBody>
                    <a:bodyPr/>
                    <a:lstStyle/>
                    <a:p>
                      <a:pPr algn="l">
                        <a:lnSpc>
                          <a:spcPct val="100000"/>
                        </a:lnSpc>
                        <a:spcAft>
                          <a:spcPts val="0"/>
                        </a:spcAft>
                      </a:pPr>
                      <a:r>
                        <a:rPr lang="en-IN" sz="1300" dirty="0">
                          <a:solidFill>
                            <a:schemeClr val="bg1"/>
                          </a:solidFill>
                          <a:effectLst/>
                          <a:latin typeface="Century Gothic" panose="020B0502020202020204" pitchFamily="34" charset="0"/>
                        </a:rPr>
                        <a:t>10</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0000"/>
                        </a:lnSpc>
                        <a:spcAft>
                          <a:spcPts val="0"/>
                        </a:spcAft>
                      </a:pPr>
                      <a:r>
                        <a:rPr lang="en-IN" sz="1300">
                          <a:effectLst/>
                          <a:latin typeface="Century Gothic" panose="020B0502020202020204" pitchFamily="34" charset="0"/>
                        </a:rPr>
                        <a:t>Judicial First Class Magistrate,Kanjirappally</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0000"/>
                        </a:lnSpc>
                        <a:spcAft>
                          <a:spcPts val="0"/>
                        </a:spcAft>
                      </a:pPr>
                      <a:r>
                        <a:rPr lang="en-IN" sz="1300" dirty="0">
                          <a:effectLst/>
                          <a:latin typeface="Century Gothic" panose="020B0502020202020204" pitchFamily="34" charset="0"/>
                        </a:rPr>
                        <a:t>OR.04/24(T150/24)</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4010908189"/>
                  </a:ext>
                </a:extLst>
              </a:tr>
              <a:tr h="740599">
                <a:tc>
                  <a:txBody>
                    <a:bodyPr/>
                    <a:lstStyle/>
                    <a:p>
                      <a:pPr algn="l">
                        <a:lnSpc>
                          <a:spcPct val="107000"/>
                        </a:lnSpc>
                        <a:spcAft>
                          <a:spcPts val="0"/>
                        </a:spcAft>
                      </a:pPr>
                      <a:r>
                        <a:rPr lang="en-IN" sz="1300" dirty="0">
                          <a:solidFill>
                            <a:schemeClr val="bg1"/>
                          </a:solidFill>
                          <a:effectLst/>
                          <a:latin typeface="Century Gothic" panose="020B0502020202020204" pitchFamily="34" charset="0"/>
                        </a:rPr>
                        <a:t>11</a:t>
                      </a:r>
                      <a:endParaRPr lang="en-IN" sz="13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solidFill>
                      <a:schemeClr val="tx1"/>
                    </a:solidFill>
                  </a:tcPr>
                </a:tc>
                <a:tc>
                  <a:txBody>
                    <a:bodyPr/>
                    <a:lstStyle/>
                    <a:p>
                      <a:pPr algn="l">
                        <a:lnSpc>
                          <a:spcPct val="107000"/>
                        </a:lnSpc>
                        <a:spcAft>
                          <a:spcPts val="0"/>
                        </a:spcAft>
                      </a:pPr>
                      <a:r>
                        <a:rPr lang="en-IN" sz="1300">
                          <a:effectLst/>
                          <a:latin typeface="Century Gothic" panose="020B0502020202020204" pitchFamily="34" charset="0"/>
                        </a:rPr>
                        <a:t>Judicial First Class Magistrate,Sulthan Bathery, Wayanad.</a:t>
                      </a:r>
                      <a:endParaRPr lang="en-IN" sz="130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tc>
                  <a:txBody>
                    <a:bodyPr/>
                    <a:lstStyle/>
                    <a:p>
                      <a:pPr algn="l">
                        <a:lnSpc>
                          <a:spcPct val="107000"/>
                        </a:lnSpc>
                        <a:spcAft>
                          <a:spcPts val="0"/>
                        </a:spcAft>
                      </a:pPr>
                      <a:r>
                        <a:rPr lang="en-IN" sz="1300" dirty="0">
                          <a:effectLst/>
                          <a:latin typeface="Century Gothic" panose="020B0502020202020204" pitchFamily="34" charset="0"/>
                        </a:rPr>
                        <a:t>OR No:11/23</a:t>
                      </a:r>
                      <a:endParaRPr lang="en-IN" sz="13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42168" marR="42168" marT="0" marB="0"/>
                </a:tc>
                <a:extLst>
                  <a:ext uri="{0D108BD9-81ED-4DB2-BD59-A6C34878D82A}">
                    <a16:rowId xmlns:a16="http://schemas.microsoft.com/office/drawing/2014/main" val="4149063941"/>
                  </a:ext>
                </a:extLst>
              </a:tr>
            </a:tbl>
          </a:graphicData>
        </a:graphic>
      </p:graphicFrame>
      <p:sp>
        <p:nvSpPr>
          <p:cNvPr id="20" name="TextBox 19"/>
          <p:cNvSpPr txBox="1"/>
          <p:nvPr/>
        </p:nvSpPr>
        <p:spPr>
          <a:xfrm>
            <a:off x="1240981" y="6304173"/>
            <a:ext cx="892620" cy="124336"/>
          </a:xfrm>
          <a:prstGeom prst="rect">
            <a:avLst/>
          </a:prstGeom>
          <a:noFill/>
          <a:ln w="25400">
            <a:solidFill>
              <a:srgbClr val="C00000"/>
            </a:solidFill>
          </a:ln>
        </p:spPr>
        <p:txBody>
          <a:bodyPr wrap="square" rtlCol="0">
            <a:spAutoFit/>
          </a:bodyPr>
          <a:lstStyle/>
          <a:p>
            <a:endParaRPr lang="en-IN"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483" y="360524"/>
            <a:ext cx="978926" cy="915296"/>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24846" y="375828"/>
            <a:ext cx="993301" cy="930786"/>
          </a:xfrm>
          <a:prstGeom prst="rect">
            <a:avLst/>
          </a:prstGeom>
        </p:spPr>
      </p:pic>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70146" y="392327"/>
            <a:ext cx="981231" cy="922357"/>
          </a:xfrm>
          <a:prstGeom prst="rect">
            <a:avLst/>
          </a:prstGeom>
        </p:spPr>
      </p:pic>
      <p:pic>
        <p:nvPicPr>
          <p:cNvPr id="22" name="Picture 17">
            <a:extLst>
              <a:ext uri="{FF2B5EF4-FFF2-40B4-BE49-F238E27FC236}">
                <a16:creationId xmlns:a16="http://schemas.microsoft.com/office/drawing/2014/main" id="{EA7B7555-644F-44B5-A45E-298CC00389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45619" y="29289"/>
            <a:ext cx="3046380" cy="603469"/>
          </a:xfrm>
          <a:prstGeom prst="rect">
            <a:avLst/>
          </a:prstGeom>
        </p:spPr>
      </p:pic>
      <p:sp>
        <p:nvSpPr>
          <p:cNvPr id="25" name="TextBox 24"/>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Tree>
    <p:extLst>
      <p:ext uri="{BB962C8B-B14F-4D97-AF65-F5344CB8AC3E}">
        <p14:creationId xmlns:p14="http://schemas.microsoft.com/office/powerpoint/2010/main" val="42395080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F7A8688-A3C9-4649-ADFA-415B928F9874}"/>
              </a:ext>
            </a:extLst>
          </p:cNvPr>
          <p:cNvPicPr>
            <a:picLocks noChangeAspect="1"/>
          </p:cNvPicPr>
          <p:nvPr/>
        </p:nvPicPr>
        <p:blipFill rotWithShape="1">
          <a:blip r:embed="rId2"/>
          <a:srcRect l="15190" t="7639" r="15105" b="43056"/>
          <a:stretch/>
        </p:blipFill>
        <p:spPr>
          <a:xfrm>
            <a:off x="90274" y="47625"/>
            <a:ext cx="8596526" cy="3381375"/>
          </a:xfrm>
          <a:prstGeom prst="rect">
            <a:avLst/>
          </a:prstGeom>
        </p:spPr>
      </p:pic>
      <p:pic>
        <p:nvPicPr>
          <p:cNvPr id="7" name="Grafik 6">
            <a:extLst>
              <a:ext uri="{FF2B5EF4-FFF2-40B4-BE49-F238E27FC236}">
                <a16:creationId xmlns:a16="http://schemas.microsoft.com/office/drawing/2014/main" id="{38FAF859-411B-426B-9887-7D3D1442C6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5844" y="819156"/>
            <a:ext cx="2632047" cy="5634845"/>
          </a:xfrm>
          <a:prstGeom prst="rect">
            <a:avLst/>
          </a:prstGeom>
        </p:spPr>
      </p:pic>
      <p:sp>
        <p:nvSpPr>
          <p:cNvPr id="9" name="Textfeld 8">
            <a:extLst>
              <a:ext uri="{FF2B5EF4-FFF2-40B4-BE49-F238E27FC236}">
                <a16:creationId xmlns:a16="http://schemas.microsoft.com/office/drawing/2014/main" id="{C7896A0D-EA2B-49FF-90EB-EE0DCFBA6D57}"/>
              </a:ext>
            </a:extLst>
          </p:cNvPr>
          <p:cNvSpPr txBox="1"/>
          <p:nvPr/>
        </p:nvSpPr>
        <p:spPr>
          <a:xfrm>
            <a:off x="8556625" y="6454001"/>
            <a:ext cx="6096000" cy="276999"/>
          </a:xfrm>
          <a:prstGeom prst="rect">
            <a:avLst/>
          </a:prstGeom>
          <a:noFill/>
        </p:spPr>
        <p:txBody>
          <a:bodyPr wrap="square">
            <a:spAutoFit/>
          </a:bodyPr>
          <a:lstStyle/>
          <a:p>
            <a:r>
              <a:rPr lang="en-US" sz="1200" b="1" dirty="0"/>
              <a:t>Micro-anatomical images of 34 traded wood samples</a:t>
            </a:r>
            <a:endParaRPr lang="de-DE" sz="1200" b="1" dirty="0"/>
          </a:p>
        </p:txBody>
      </p:sp>
      <p:sp>
        <p:nvSpPr>
          <p:cNvPr id="11" name="Textfeld 10">
            <a:extLst>
              <a:ext uri="{FF2B5EF4-FFF2-40B4-BE49-F238E27FC236}">
                <a16:creationId xmlns:a16="http://schemas.microsoft.com/office/drawing/2014/main" id="{57C2B2DD-C304-457C-83BE-42A77C065DC4}"/>
              </a:ext>
            </a:extLst>
          </p:cNvPr>
          <p:cNvSpPr txBox="1"/>
          <p:nvPr/>
        </p:nvSpPr>
        <p:spPr>
          <a:xfrm>
            <a:off x="157163" y="3479026"/>
            <a:ext cx="8529637" cy="3046988"/>
          </a:xfrm>
          <a:prstGeom prst="rect">
            <a:avLst/>
          </a:prstGeom>
          <a:noFill/>
        </p:spPr>
        <p:txBody>
          <a:bodyPr wrap="square">
            <a:spAutoFit/>
          </a:bodyPr>
          <a:lstStyle/>
          <a:p>
            <a:pPr marL="285750" indent="-285750" algn="just">
              <a:buFont typeface="Arial" panose="020B0604020202020204" pitchFamily="34" charset="0"/>
              <a:buChar char="•"/>
            </a:pPr>
            <a:r>
              <a:rPr lang="en-US" sz="1600" b="1" dirty="0">
                <a:latin typeface="Times New Roman" panose="02020603050405020304" pitchFamily="18" charset="0"/>
                <a:cs typeface="Times New Roman" panose="02020603050405020304" pitchFamily="18" charset="0"/>
              </a:rPr>
              <a:t>DNA barcode database for 60 commercial timber species developed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Consortium of Barcode of Life (CBOL) recommended barcode gene regions (</a:t>
            </a:r>
            <a:r>
              <a:rPr lang="en-US" sz="1600" dirty="0" err="1">
                <a:latin typeface="Times New Roman" panose="02020603050405020304" pitchFamily="18" charset="0"/>
                <a:cs typeface="Times New Roman" panose="02020603050405020304" pitchFamily="18" charset="0"/>
              </a:rPr>
              <a:t>rbcL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matK</a:t>
            </a:r>
            <a:r>
              <a:rPr lang="en-US" sz="1600" dirty="0">
                <a:latin typeface="Times New Roman" panose="02020603050405020304" pitchFamily="18" charset="0"/>
                <a:cs typeface="Times New Roman" panose="02020603050405020304" pitchFamily="18" charset="0"/>
              </a:rPr>
              <a:t> &amp; </a:t>
            </a:r>
            <a:r>
              <a:rPr lang="en-US" sz="1600" dirty="0" err="1">
                <a:latin typeface="Times New Roman" panose="02020603050405020304" pitchFamily="18" charset="0"/>
                <a:cs typeface="Times New Roman" panose="02020603050405020304" pitchFamily="18" charset="0"/>
              </a:rPr>
              <a:t>psbA-trnH</a:t>
            </a:r>
            <a:r>
              <a:rPr lang="en-US" sz="1600" dirty="0">
                <a:latin typeface="Times New Roman" panose="02020603050405020304" pitchFamily="18" charset="0"/>
                <a:cs typeface="Times New Roman" panose="02020603050405020304" pitchFamily="18" charset="0"/>
              </a:rPr>
              <a:t>) were employed for developing DNA barcode database.</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Database was validated using wood anatomical features using </a:t>
            </a:r>
            <a:r>
              <a:rPr lang="en-US" sz="1600" b="1" dirty="0">
                <a:latin typeface="Times New Roman" panose="02020603050405020304" pitchFamily="18" charset="0"/>
                <a:cs typeface="Times New Roman" panose="02020603050405020304" pitchFamily="18" charset="0"/>
              </a:rPr>
              <a:t>IAWA list of microscopic features for hardwood identification.</a:t>
            </a:r>
            <a:r>
              <a:rPr lang="en-US" sz="16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Employed artificial intelligence (AI) analytical platform, </a:t>
            </a:r>
            <a:r>
              <a:rPr lang="en-US" sz="1600" b="1" dirty="0">
                <a:latin typeface="Times New Roman" panose="02020603050405020304" pitchFamily="18" charset="0"/>
                <a:cs typeface="Times New Roman" panose="02020603050405020304" pitchFamily="18" charset="0"/>
              </a:rPr>
              <a:t>Waikato Environment for Knowledge Analysis (WEKA) </a:t>
            </a:r>
            <a:r>
              <a:rPr lang="en-US" sz="1600" dirty="0">
                <a:latin typeface="Times New Roman" panose="02020603050405020304" pitchFamily="18" charset="0"/>
                <a:cs typeface="Times New Roman" panose="02020603050405020304" pitchFamily="18" charset="0"/>
              </a:rPr>
              <a:t>for analyzing DNA barcode sequence database which could append precision, speed, and accuracy for the entire identification process. </a:t>
            </a:r>
          </a:p>
          <a:p>
            <a:pPr marL="285750" indent="-285750" algn="jus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Among the four classification algorithms implemented in the machine learning algorithm (WEKA), best performance was shown by SMO, which could </a:t>
            </a:r>
            <a:r>
              <a:rPr lang="en-US" sz="1600" b="1" dirty="0">
                <a:latin typeface="Times New Roman" panose="02020603050405020304" pitchFamily="18" charset="0"/>
                <a:cs typeface="Times New Roman" panose="02020603050405020304" pitchFamily="18" charset="0"/>
              </a:rPr>
              <a:t>clearly allocate individual samples to their respective sequence database of </a:t>
            </a:r>
            <a:r>
              <a:rPr lang="en-US" sz="1600" dirty="0">
                <a:latin typeface="Times New Roman" panose="02020603050405020304" pitchFamily="18" charset="0"/>
                <a:cs typeface="Times New Roman" panose="02020603050405020304" pitchFamily="18" charset="0"/>
              </a:rPr>
              <a:t>biological reference materials (BRM) with 100 % accuracy, indicating its efficiency in authenticating the traded timber species</a:t>
            </a:r>
            <a:endParaRPr lang="de-DE" sz="1600" dirty="0">
              <a:latin typeface="Times New Roman" panose="02020603050405020304" pitchFamily="18" charset="0"/>
              <a:cs typeface="Times New Roman" panose="02020603050405020304" pitchFamily="18" charset="0"/>
            </a:endParaRPr>
          </a:p>
        </p:txBody>
      </p:sp>
      <p:sp>
        <p:nvSpPr>
          <p:cNvPr id="8" name="Rectangle 4">
            <a:extLst>
              <a:ext uri="{FF2B5EF4-FFF2-40B4-BE49-F238E27FC236}">
                <a16:creationId xmlns:a16="http://schemas.microsoft.com/office/drawing/2014/main" id="{51CD3FD0-DBFC-4DEC-B402-9848E68AB66C}"/>
              </a:ext>
            </a:extLst>
          </p:cNvPr>
          <p:cNvSpPr/>
          <p:nvPr/>
        </p:nvSpPr>
        <p:spPr>
          <a:xfrm>
            <a:off x="90274" y="26185"/>
            <a:ext cx="9225176"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DNA BARCODE REFERENCE DATABASE – 60 TIMBER TREES</a:t>
            </a:r>
          </a:p>
        </p:txBody>
      </p:sp>
      <p:sp>
        <p:nvSpPr>
          <p:cNvPr id="2" name="Foliennummernplatzhalter 1">
            <a:extLst>
              <a:ext uri="{FF2B5EF4-FFF2-40B4-BE49-F238E27FC236}">
                <a16:creationId xmlns:a16="http://schemas.microsoft.com/office/drawing/2014/main" id="{9CBFC1B7-B60C-4B5D-9304-730C599C2693}"/>
              </a:ext>
            </a:extLst>
          </p:cNvPr>
          <p:cNvSpPr>
            <a:spLocks noGrp="1"/>
          </p:cNvSpPr>
          <p:nvPr>
            <p:ph type="sldNum" sz="quarter" idx="12"/>
          </p:nvPr>
        </p:nvSpPr>
        <p:spPr>
          <a:xfrm>
            <a:off x="9448800" y="6592500"/>
            <a:ext cx="2743200" cy="365125"/>
          </a:xfrm>
        </p:spPr>
        <p:txBody>
          <a:bodyPr/>
          <a:lstStyle/>
          <a:p>
            <a:fld id="{5EFB8A85-E97E-4200-8138-54BADDEE269F}" type="slidenum">
              <a:rPr lang="de-DE" smtClean="0"/>
              <a:t>24</a:t>
            </a:fld>
            <a:endParaRPr lang="de-DE" dirty="0"/>
          </a:p>
        </p:txBody>
      </p:sp>
      <p:pic>
        <p:nvPicPr>
          <p:cNvPr id="10" name="Picture 17">
            <a:extLst>
              <a:ext uri="{FF2B5EF4-FFF2-40B4-BE49-F238E27FC236}">
                <a16:creationId xmlns:a16="http://schemas.microsoft.com/office/drawing/2014/main" id="{EA7B7555-644F-44B5-A45E-298CC00389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5620" y="26185"/>
            <a:ext cx="3046380" cy="603469"/>
          </a:xfrm>
          <a:prstGeom prst="rect">
            <a:avLst/>
          </a:prstGeom>
        </p:spPr>
      </p:pic>
    </p:spTree>
    <p:extLst>
      <p:ext uri="{BB962C8B-B14F-4D97-AF65-F5344CB8AC3E}">
        <p14:creationId xmlns:p14="http://schemas.microsoft.com/office/powerpoint/2010/main" val="343323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409" y="-20782"/>
            <a:ext cx="12112493" cy="6890654"/>
            <a:chOff x="-38176" y="-2"/>
            <a:chExt cx="12230176" cy="6890654"/>
          </a:xfrm>
        </p:grpSpPr>
        <p:sp>
          <p:nvSpPr>
            <p:cNvPr id="3" name="Right Triangle 2"/>
            <p:cNvSpPr/>
            <p:nvPr/>
          </p:nvSpPr>
          <p:spPr>
            <a:xfrm>
              <a:off x="0" y="323556"/>
              <a:ext cx="783770" cy="6534439"/>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4" name="Right Triangle 3"/>
            <p:cNvSpPr/>
            <p:nvPr/>
          </p:nvSpPr>
          <p:spPr>
            <a:xfrm flipH="1" flipV="1">
              <a:off x="-3" y="-2"/>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5" name="Rectangle 4"/>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sp>
          <p:nvSpPr>
            <p:cNvPr id="6" name="Rectangle 5"/>
            <p:cNvSpPr/>
            <p:nvPr/>
          </p:nvSpPr>
          <p:spPr>
            <a:xfrm>
              <a:off x="5780645" y="6651170"/>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IN" dirty="0">
                <a:solidFill>
                  <a:prstClr val="white"/>
                </a:solidFill>
                <a:latin typeface="Calibri"/>
              </a:endParaRPr>
            </a:p>
          </p:txBody>
        </p:sp>
        <p:pic>
          <p:nvPicPr>
            <p:cNvPr id="7" name="Picture 6" descr="C:\Users\ramya\Downloads\KSCSTE-logo.png"/>
            <p:cNvPicPr>
              <a:picLocks noChangeAspect="1" noChangeArrowheads="1"/>
            </p:cNvPicPr>
            <p:nvPr/>
          </p:nvPicPr>
          <p:blipFill>
            <a:blip r:embed="rId2" cstate="print"/>
            <a:srcRect/>
            <a:stretch>
              <a:fillRect/>
            </a:stretch>
          </p:blipFill>
          <p:spPr bwMode="auto">
            <a:xfrm>
              <a:off x="16531" y="3194404"/>
              <a:ext cx="750704" cy="899532"/>
            </a:xfrm>
            <a:prstGeom prst="rect">
              <a:avLst/>
            </a:prstGeom>
            <a:noFill/>
          </p:spPr>
        </p:pic>
        <p:pic>
          <p:nvPicPr>
            <p:cNvPr id="8" name="Picture 7" descr="F:\_Rajkumar_12-12-17\F_Feb-2017\After August 2014\Amphibians\Raorchestes travancoricus\Review\KFRI logo.png"/>
            <p:cNvPicPr>
              <a:picLocks noChangeAspect="1" noChangeArrowheads="1"/>
            </p:cNvPicPr>
            <p:nvPr/>
          </p:nvPicPr>
          <p:blipFill>
            <a:blip r:embed="rId3" cstate="print"/>
            <a:srcRect/>
            <a:stretch>
              <a:fillRect/>
            </a:stretch>
          </p:blipFill>
          <p:spPr bwMode="auto">
            <a:xfrm>
              <a:off x="142426" y="2363010"/>
              <a:ext cx="531984" cy="787852"/>
            </a:xfrm>
            <a:prstGeom prst="rect">
              <a:avLst/>
            </a:prstGeom>
            <a:noFill/>
          </p:spPr>
        </p:pic>
        <p:sp>
          <p:nvSpPr>
            <p:cNvPr id="9" name="TextBox 8"/>
            <p:cNvSpPr txBox="1"/>
            <p:nvPr/>
          </p:nvSpPr>
          <p:spPr>
            <a:xfrm rot="16200000">
              <a:off x="-983828" y="5572080"/>
              <a:ext cx="2264224" cy="372920"/>
            </a:xfrm>
            <a:prstGeom prst="rect">
              <a:avLst/>
            </a:prstGeom>
            <a:noFill/>
          </p:spPr>
          <p:txBody>
            <a:bodyPr wrap="square" rtlCol="0">
              <a:spAutoFit/>
            </a:bodyPr>
            <a:lstStyle/>
            <a:p>
              <a:pPr>
                <a:defRPr/>
              </a:pPr>
              <a:r>
                <a:rPr lang="en-IN" dirty="0" err="1">
                  <a:solidFill>
                    <a:prstClr val="white"/>
                  </a:solidFill>
                  <a:latin typeface="Stencil" panose="040409050D0802020404" pitchFamily="82" charset="0"/>
                </a:rPr>
                <a:t>kscste</a:t>
              </a:r>
              <a:r>
                <a:rPr lang="en-IN" dirty="0">
                  <a:solidFill>
                    <a:prstClr val="white"/>
                  </a:solidFill>
                  <a:latin typeface="Stencil" panose="040409050D0802020404" pitchFamily="82" charset="0"/>
                </a:rPr>
                <a:t> - </a:t>
              </a:r>
              <a:r>
                <a:rPr lang="en-IN" dirty="0" err="1">
                  <a:solidFill>
                    <a:prstClr val="white"/>
                  </a:solidFill>
                  <a:latin typeface="Stencil" panose="040409050D0802020404" pitchFamily="82" charset="0"/>
                </a:rPr>
                <a:t>kfri</a:t>
              </a:r>
              <a:endParaRPr lang="en-IN" dirty="0">
                <a:solidFill>
                  <a:prstClr val="white"/>
                </a:solidFill>
                <a:latin typeface="Stencil" panose="040409050D0802020404" pitchFamily="82" charset="0"/>
              </a:endParaRPr>
            </a:p>
          </p:txBody>
        </p:sp>
      </p:grpSp>
      <p:pic>
        <p:nvPicPr>
          <p:cNvPr id="15" name="Picture 5" descr="Teak Plantation Wayana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6" y="328826"/>
            <a:ext cx="12149257" cy="629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1524001" y="43541"/>
            <a:ext cx="609599" cy="307777"/>
          </a:xfrm>
          <a:prstGeom prst="rect">
            <a:avLst/>
          </a:prstGeom>
          <a:noFill/>
        </p:spPr>
        <p:txBody>
          <a:bodyPr wrap="square" rtlCol="0">
            <a:spAutoFit/>
          </a:bodyPr>
          <a:lstStyle/>
          <a:p>
            <a:pPr>
              <a:defRPr/>
            </a:pPr>
            <a:r>
              <a:rPr lang="en-IN" sz="1400" b="1" dirty="0">
                <a:solidFill>
                  <a:prstClr val="white"/>
                </a:solidFill>
                <a:latin typeface="Arial Unicode MS" panose="020B0604020202020204" pitchFamily="34" charset="-128"/>
                <a:ea typeface="Arial Unicode MS" panose="020B0604020202020204" pitchFamily="34" charset="-128"/>
                <a:cs typeface="Arial Unicode MS" panose="020B0604020202020204" pitchFamily="34" charset="-128"/>
              </a:rPr>
              <a:t>[1]</a:t>
            </a:r>
          </a:p>
        </p:txBody>
      </p:sp>
      <p:sp>
        <p:nvSpPr>
          <p:cNvPr id="10" name="Slide Number Placeholder 9"/>
          <p:cNvSpPr>
            <a:spLocks noGrp="1"/>
          </p:cNvSpPr>
          <p:nvPr>
            <p:ph type="sldNum" sz="quarter" idx="12"/>
          </p:nvPr>
        </p:nvSpPr>
        <p:spPr/>
        <p:txBody>
          <a:bodyPr/>
          <a:lstStyle/>
          <a:p>
            <a:fld id="{9733F9BD-9108-4890-8534-682C19648A7F}" type="slidenum">
              <a:rPr lang="en-IN" smtClean="0"/>
              <a:t>25</a:t>
            </a:fld>
            <a:endParaRPr lang="en-IN"/>
          </a:p>
        </p:txBody>
      </p:sp>
      <p:graphicFrame>
        <p:nvGraphicFramePr>
          <p:cNvPr id="16" name="Diagram 15"/>
          <p:cNvGraphicFramePr/>
          <p:nvPr>
            <p:extLst>
              <p:ext uri="{D42A27DB-BD31-4B8C-83A1-F6EECF244321}">
                <p14:modId xmlns:p14="http://schemas.microsoft.com/office/powerpoint/2010/main" val="1943409430"/>
              </p:ext>
            </p:extLst>
          </p:nvPr>
        </p:nvGraphicFramePr>
        <p:xfrm>
          <a:off x="2977688" y="1409588"/>
          <a:ext cx="7293254" cy="51050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Oval 16"/>
          <p:cNvSpPr/>
          <p:nvPr/>
        </p:nvSpPr>
        <p:spPr>
          <a:xfrm>
            <a:off x="1670656" y="1874439"/>
            <a:ext cx="2930988" cy="136660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buFontTx/>
              <a:buNone/>
            </a:pPr>
            <a:r>
              <a:rPr lang="en-IN" altLang="en-US" sz="2000" b="1" dirty="0">
                <a:solidFill>
                  <a:schemeClr val="bg1"/>
                </a:solidFill>
                <a:latin typeface="Century Gothic" panose="020B0502020202020204" pitchFamily="34" charset="0"/>
              </a:rPr>
              <a:t>FUTURE DIRECTIONS</a:t>
            </a:r>
          </a:p>
        </p:txBody>
      </p:sp>
      <p:sp>
        <p:nvSpPr>
          <p:cNvPr id="18" name="Rectangle 4">
            <a:extLst>
              <a:ext uri="{FF2B5EF4-FFF2-40B4-BE49-F238E27FC236}">
                <a16:creationId xmlns:a16="http://schemas.microsoft.com/office/drawing/2014/main" id="{6E57A549-C472-45D2-A3B4-F1782FEC3908}"/>
              </a:ext>
            </a:extLst>
          </p:cNvPr>
          <p:cNvSpPr/>
          <p:nvPr/>
        </p:nvSpPr>
        <p:spPr>
          <a:xfrm>
            <a:off x="15772" y="0"/>
            <a:ext cx="7889926"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KFRI-Centre for DNA Barcoding and Timber Forensics</a:t>
            </a:r>
          </a:p>
        </p:txBody>
      </p:sp>
      <p:pic>
        <p:nvPicPr>
          <p:cNvPr id="20" name="Picture 3">
            <a:extLst>
              <a:ext uri="{FF2B5EF4-FFF2-40B4-BE49-F238E27FC236}">
                <a16:creationId xmlns:a16="http://schemas.microsoft.com/office/drawing/2014/main" id="{85D7475C-C31E-48A9-A020-07928396A96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07692" y="-3080"/>
            <a:ext cx="2617187" cy="461665"/>
          </a:xfrm>
          <a:prstGeom prst="rect">
            <a:avLst/>
          </a:prstGeom>
        </p:spPr>
      </p:pic>
      <p:sp>
        <p:nvSpPr>
          <p:cNvPr id="13" name="Horizontal Scroll 12"/>
          <p:cNvSpPr/>
          <p:nvPr/>
        </p:nvSpPr>
        <p:spPr>
          <a:xfrm>
            <a:off x="189082" y="390877"/>
            <a:ext cx="11775424" cy="1450907"/>
          </a:xfrm>
          <a:prstGeom prst="horizontalScrol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endParaRPr lang="en-IN" b="1" i="1" dirty="0">
              <a:solidFill>
                <a:schemeClr val="tx1"/>
              </a:solidFill>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en-IN" b="1" i="1" dirty="0">
                <a:solidFill>
                  <a:schemeClr val="tx1"/>
                </a:solidFill>
                <a:latin typeface="Times New Roman" panose="02020603050405020304" pitchFamily="18" charset="0"/>
                <a:ea typeface="Times New Roman" panose="02020603050405020304" pitchFamily="18" charset="0"/>
              </a:rPr>
              <a:t>As per </a:t>
            </a:r>
            <a:r>
              <a:rPr lang="en-IN" b="1" i="1" u="sng" dirty="0">
                <a:solidFill>
                  <a:srgbClr val="C00000"/>
                </a:solidFill>
                <a:latin typeface="Times New Roman" panose="02020603050405020304" pitchFamily="18" charset="0"/>
                <a:ea typeface="Times New Roman" panose="02020603050405020304" pitchFamily="18" charset="0"/>
              </a:rPr>
              <a:t>ITTO’s 2022–2026 Strategic Action Plan</a:t>
            </a:r>
            <a:r>
              <a:rPr lang="en-IN" b="1" i="1" dirty="0">
                <a:solidFill>
                  <a:srgbClr val="FF0000"/>
                </a:solidFill>
                <a:latin typeface="Times New Roman" panose="02020603050405020304" pitchFamily="18" charset="0"/>
                <a:ea typeface="Times New Roman" panose="02020603050405020304" pitchFamily="18" charset="0"/>
              </a:rPr>
              <a:t>, </a:t>
            </a:r>
            <a:r>
              <a:rPr lang="en-IN" b="1" i="1" dirty="0">
                <a:solidFill>
                  <a:schemeClr val="tx1"/>
                </a:solidFill>
                <a:latin typeface="Times New Roman" panose="02020603050405020304" pitchFamily="18" charset="0"/>
                <a:ea typeface="Times New Roman" panose="02020603050405020304" pitchFamily="18" charset="0"/>
              </a:rPr>
              <a:t>creating</a:t>
            </a:r>
            <a:r>
              <a:rPr lang="en-IN" b="1" i="1" dirty="0">
                <a:solidFill>
                  <a:srgbClr val="C00000"/>
                </a:solidFill>
                <a:latin typeface="Times New Roman" panose="02020603050405020304" pitchFamily="18" charset="0"/>
                <a:ea typeface="Times New Roman" panose="02020603050405020304" pitchFamily="18" charset="0"/>
              </a:rPr>
              <a:t> legal and sustainable supply chains (LSSCs)</a:t>
            </a:r>
            <a:r>
              <a:rPr lang="en-IN" b="1" i="1" dirty="0">
                <a:solidFill>
                  <a:schemeClr val="tx1"/>
                </a:solidFill>
                <a:latin typeface="Times New Roman" panose="02020603050405020304" pitchFamily="18" charset="0"/>
                <a:ea typeface="Times New Roman" panose="02020603050405020304" pitchFamily="18" charset="0"/>
              </a:rPr>
              <a:t> is vital for the conservation of tropical forests and the increased use of tropical timber. </a:t>
            </a:r>
          </a:p>
          <a:p>
            <a:pPr marL="285750" indent="-285750" algn="just">
              <a:buFont typeface="Wingdings" panose="05000000000000000000" pitchFamily="2" charset="2"/>
              <a:buChar char="ü"/>
            </a:pPr>
            <a:r>
              <a:rPr lang="en-IN" b="1" i="1" dirty="0">
                <a:solidFill>
                  <a:schemeClr val="tx1"/>
                </a:solidFill>
                <a:latin typeface="Times New Roman" panose="02020603050405020304" pitchFamily="18" charset="0"/>
                <a:ea typeface="Times New Roman" panose="02020603050405020304" pitchFamily="18" charset="0"/>
              </a:rPr>
              <a:t>LSSCs is the ability </a:t>
            </a:r>
            <a:r>
              <a:rPr lang="en-IN" b="1" i="1" dirty="0">
                <a:solidFill>
                  <a:srgbClr val="C00000"/>
                </a:solidFill>
                <a:latin typeface="Times New Roman" panose="02020603050405020304" pitchFamily="18" charset="0"/>
                <a:ea typeface="Times New Roman" panose="02020603050405020304" pitchFamily="18" charset="0"/>
              </a:rPr>
              <a:t>to track and trace timber at every step </a:t>
            </a:r>
            <a:r>
              <a:rPr lang="en-IN" b="1" i="1" dirty="0">
                <a:solidFill>
                  <a:schemeClr val="tx1"/>
                </a:solidFill>
                <a:latin typeface="Times New Roman" panose="02020603050405020304" pitchFamily="18" charset="0"/>
                <a:ea typeface="Times New Roman" panose="02020603050405020304" pitchFamily="18" charset="0"/>
              </a:rPr>
              <a:t>along a supply chain, from harvesting, to processing, to end-use.</a:t>
            </a:r>
          </a:p>
          <a:p>
            <a:pPr algn="ctr"/>
            <a:endParaRPr lang="en-IN" dirty="0">
              <a:solidFill>
                <a:schemeClr val="tx1"/>
              </a:solidFill>
            </a:endParaRPr>
          </a:p>
        </p:txBody>
      </p:sp>
    </p:spTree>
    <p:extLst>
      <p:ext uri="{BB962C8B-B14F-4D97-AF65-F5344CB8AC3E}">
        <p14:creationId xmlns:p14="http://schemas.microsoft.com/office/powerpoint/2010/main" val="27529495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A0174-3DB8-59CE-103D-4949B0F73A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1175"/>
            <a:ext cx="12205042" cy="6858000"/>
          </a:xfrm>
          <a:prstGeom prst="rect">
            <a:avLst/>
          </a:prstGeom>
        </p:spPr>
      </p:pic>
      <p:sp>
        <p:nvSpPr>
          <p:cNvPr id="5" name="Rounded Rectangle 4">
            <a:extLst>
              <a:ext uri="{FF2B5EF4-FFF2-40B4-BE49-F238E27FC236}">
                <a16:creationId xmlns:a16="http://schemas.microsoft.com/office/drawing/2014/main" id="{09326335-592A-4D07-8C3F-AFB1DC425779}"/>
              </a:ext>
            </a:extLst>
          </p:cNvPr>
          <p:cNvSpPr/>
          <p:nvPr/>
        </p:nvSpPr>
        <p:spPr>
          <a:xfrm>
            <a:off x="11019" y="32491"/>
            <a:ext cx="9629210" cy="355449"/>
          </a:xfrm>
          <a:prstGeom prst="rect">
            <a:avLst/>
          </a:prstGeom>
          <a:solidFill>
            <a:schemeClr val="accent6">
              <a:lumMod val="50000"/>
            </a:schemeClr>
          </a:solidFill>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r>
              <a:rPr lang="de-DE" sz="2800" b="1" dirty="0">
                <a:latin typeface="Times New Roman" panose="02020603050405020304" pitchFamily="18" charset="0"/>
                <a:cs typeface="Times New Roman" panose="02020603050405020304" pitchFamily="18" charset="0"/>
              </a:rPr>
              <a:t>ACKNOWLEDGEMENTS</a:t>
            </a:r>
          </a:p>
        </p:txBody>
      </p:sp>
      <p:pic>
        <p:nvPicPr>
          <p:cNvPr id="6" name="Picture 5">
            <a:extLst>
              <a:ext uri="{FF2B5EF4-FFF2-40B4-BE49-F238E27FC236}">
                <a16:creationId xmlns:a16="http://schemas.microsoft.com/office/drawing/2014/main" id="{7A329012-C213-4D6A-A79E-6AD8718E76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1221" y="15228"/>
            <a:ext cx="2314917" cy="797774"/>
          </a:xfrm>
          <a:prstGeom prst="rect">
            <a:avLst/>
          </a:prstGeom>
        </p:spPr>
      </p:pic>
      <p:sp>
        <p:nvSpPr>
          <p:cNvPr id="27" name="Textfeld 26">
            <a:extLst>
              <a:ext uri="{FF2B5EF4-FFF2-40B4-BE49-F238E27FC236}">
                <a16:creationId xmlns:a16="http://schemas.microsoft.com/office/drawing/2014/main" id="{7F860146-59E9-4E31-8E52-84F75E01EB6D}"/>
              </a:ext>
            </a:extLst>
          </p:cNvPr>
          <p:cNvSpPr txBox="1"/>
          <p:nvPr/>
        </p:nvSpPr>
        <p:spPr>
          <a:xfrm>
            <a:off x="316189" y="407657"/>
            <a:ext cx="3142244" cy="584775"/>
          </a:xfrm>
          <a:prstGeom prst="rect">
            <a:avLst/>
          </a:prstGeom>
          <a:noFill/>
        </p:spPr>
        <p:txBody>
          <a:bodyPr wrap="square" rtlCol="0">
            <a:spAutoFit/>
          </a:bodyPr>
          <a:lstStyle/>
          <a:p>
            <a:pPr marL="171450" indent="-171450">
              <a:buFont typeface="Wingdings" panose="05000000000000000000" pitchFamily="2" charset="2"/>
              <a:buChar char="Ø"/>
            </a:pPr>
            <a:r>
              <a:rPr lang="de-DE" sz="2000" b="1" u="sng" dirty="0">
                <a:solidFill>
                  <a:schemeClr val="bg1"/>
                </a:solidFill>
                <a:latin typeface="Century Gothic" panose="020B0502020202020204" pitchFamily="34" charset="0"/>
                <a:cs typeface="Times New Roman" panose="02020603050405020304" pitchFamily="18" charset="0"/>
              </a:rPr>
              <a:t>DIRECTOR, KFRI </a:t>
            </a:r>
          </a:p>
          <a:p>
            <a:endParaRPr lang="de-DE" sz="1200" b="1" dirty="0">
              <a:latin typeface="Times New Roman" panose="02020603050405020304" pitchFamily="18" charset="0"/>
              <a:cs typeface="Times New Roman" panose="02020603050405020304" pitchFamily="18" charset="0"/>
            </a:endParaRPr>
          </a:p>
        </p:txBody>
      </p:sp>
      <p:pic>
        <p:nvPicPr>
          <p:cNvPr id="33" name="Grafik 32">
            <a:extLst>
              <a:ext uri="{FF2B5EF4-FFF2-40B4-BE49-F238E27FC236}">
                <a16:creationId xmlns:a16="http://schemas.microsoft.com/office/drawing/2014/main" id="{C97D3E77-C699-414B-A16E-45A91B219C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5575" y="1012064"/>
            <a:ext cx="2386521" cy="1656082"/>
          </a:xfrm>
          <a:prstGeom prst="rect">
            <a:avLst/>
          </a:prstGeom>
        </p:spPr>
      </p:pic>
      <p:pic>
        <p:nvPicPr>
          <p:cNvPr id="56" name="Grafik 55">
            <a:extLst>
              <a:ext uri="{FF2B5EF4-FFF2-40B4-BE49-F238E27FC236}">
                <a16:creationId xmlns:a16="http://schemas.microsoft.com/office/drawing/2014/main" id="{FC01745D-3490-40EB-8A6F-8670769DE8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57919" y="874423"/>
            <a:ext cx="1546008" cy="1546008"/>
          </a:xfrm>
          <a:prstGeom prst="rect">
            <a:avLst/>
          </a:prstGeom>
        </p:spPr>
      </p:pic>
      <p:pic>
        <p:nvPicPr>
          <p:cNvPr id="58" name="Grafik 57">
            <a:extLst>
              <a:ext uri="{FF2B5EF4-FFF2-40B4-BE49-F238E27FC236}">
                <a16:creationId xmlns:a16="http://schemas.microsoft.com/office/drawing/2014/main" id="{E162A0EB-FBC4-4149-A524-0E37A7D71B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13421" y="2492015"/>
            <a:ext cx="1787608" cy="1227169"/>
          </a:xfrm>
          <a:prstGeom prst="rect">
            <a:avLst/>
          </a:prstGeom>
        </p:spPr>
      </p:pic>
      <p:pic>
        <p:nvPicPr>
          <p:cNvPr id="60" name="Grafik 59">
            <a:extLst>
              <a:ext uri="{FF2B5EF4-FFF2-40B4-BE49-F238E27FC236}">
                <a16:creationId xmlns:a16="http://schemas.microsoft.com/office/drawing/2014/main" id="{7DCE0DB6-659E-48EC-BBF1-1EBE392790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54552" y="845894"/>
            <a:ext cx="2238371" cy="1852874"/>
          </a:xfrm>
          <a:prstGeom prst="rect">
            <a:avLst/>
          </a:prstGeom>
        </p:spPr>
      </p:pic>
      <p:pic>
        <p:nvPicPr>
          <p:cNvPr id="3" name="Grafik 2">
            <a:extLst>
              <a:ext uri="{FF2B5EF4-FFF2-40B4-BE49-F238E27FC236}">
                <a16:creationId xmlns:a16="http://schemas.microsoft.com/office/drawing/2014/main" id="{B7E1B3D1-C24C-40F7-A577-4CE2DF041E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32969" y="3695013"/>
            <a:ext cx="2333167" cy="808861"/>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96729" y="2429832"/>
            <a:ext cx="2358728" cy="1049765"/>
          </a:xfrm>
          <a:prstGeom prst="rect">
            <a:avLst/>
          </a:prstGeom>
        </p:spPr>
      </p:pic>
      <p:pic>
        <p:nvPicPr>
          <p:cNvPr id="2050" name="Picture 2" descr="https://www.kfri.res.in/whois/84_Dr-Donald-James.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2210" y="539858"/>
            <a:ext cx="1345539" cy="14800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76233" y="549123"/>
            <a:ext cx="1620355" cy="1525040"/>
          </a:xfrm>
          <a:prstGeom prst="rect">
            <a:avLst/>
          </a:prstGeom>
        </p:spPr>
      </p:pic>
      <p:sp>
        <p:nvSpPr>
          <p:cNvPr id="28" name="Textfeld 25">
            <a:extLst>
              <a:ext uri="{FF2B5EF4-FFF2-40B4-BE49-F238E27FC236}">
                <a16:creationId xmlns:a16="http://schemas.microsoft.com/office/drawing/2014/main" id="{8AC237A1-2979-4A1A-8373-6F71EB38F3AC}"/>
              </a:ext>
            </a:extLst>
          </p:cNvPr>
          <p:cNvSpPr txBox="1"/>
          <p:nvPr/>
        </p:nvSpPr>
        <p:spPr>
          <a:xfrm>
            <a:off x="5117287" y="1981734"/>
            <a:ext cx="3143095" cy="276999"/>
          </a:xfrm>
          <a:prstGeom prst="rect">
            <a:avLst/>
          </a:prstGeom>
          <a:noFill/>
        </p:spPr>
        <p:txBody>
          <a:bodyPr wrap="square">
            <a:spAutoFit/>
          </a:bodyPr>
          <a:lstStyle/>
          <a:p>
            <a:r>
              <a:rPr lang="de-DE" sz="1200" b="1" dirty="0">
                <a:solidFill>
                  <a:schemeClr val="bg1"/>
                </a:solidFill>
                <a:latin typeface="Times New Roman" panose="02020603050405020304" pitchFamily="18" charset="0"/>
                <a:cs typeface="Times New Roman" panose="02020603050405020304" pitchFamily="18" charset="0"/>
              </a:rPr>
              <a:t>Dr. Donald  James                 Dr. S. Sandeep      </a:t>
            </a:r>
          </a:p>
        </p:txBody>
      </p:sp>
      <p:pic>
        <p:nvPicPr>
          <p:cNvPr id="31" name="Inhaltsplatzhalter 4">
            <a:extLst>
              <a:ext uri="{FF2B5EF4-FFF2-40B4-BE49-F238E27FC236}">
                <a16:creationId xmlns:a16="http://schemas.microsoft.com/office/drawing/2014/main" id="{B66BF665-D4F9-46E6-A371-5ACF53591D16}"/>
              </a:ext>
            </a:extLst>
          </p:cNvPr>
          <p:cNvPicPr>
            <a:picLocks noChangeAspect="1"/>
          </p:cNvPicPr>
          <p:nvPr/>
        </p:nvPicPr>
        <p:blipFill rotWithShape="1">
          <a:blip r:embed="rId12">
            <a:extLst>
              <a:ext uri="{28A0092B-C50C-407E-A947-70E740481C1C}">
                <a14:useLocalDpi xmlns:a14="http://schemas.microsoft.com/office/drawing/2010/main" val="0"/>
              </a:ext>
            </a:extLst>
          </a:blip>
          <a:srcRect r="37734"/>
          <a:stretch/>
        </p:blipFill>
        <p:spPr>
          <a:xfrm>
            <a:off x="441167" y="933748"/>
            <a:ext cx="2217810" cy="1047986"/>
          </a:xfrm>
          <a:prstGeom prst="rect">
            <a:avLst/>
          </a:prstGeom>
        </p:spPr>
      </p:pic>
      <p:grpSp>
        <p:nvGrpSpPr>
          <p:cNvPr id="13" name="Group 12"/>
          <p:cNvGrpSpPr/>
          <p:nvPr/>
        </p:nvGrpSpPr>
        <p:grpSpPr>
          <a:xfrm>
            <a:off x="441167" y="4434576"/>
            <a:ext cx="10522109" cy="2258332"/>
            <a:chOff x="441167" y="4434576"/>
            <a:chExt cx="10522109" cy="2258332"/>
          </a:xfrm>
        </p:grpSpPr>
        <p:sp>
          <p:nvSpPr>
            <p:cNvPr id="26" name="Textfeld 25">
              <a:extLst>
                <a:ext uri="{FF2B5EF4-FFF2-40B4-BE49-F238E27FC236}">
                  <a16:creationId xmlns:a16="http://schemas.microsoft.com/office/drawing/2014/main" id="{8AC237A1-2979-4A1A-8373-6F71EB38F3AC}"/>
                </a:ext>
              </a:extLst>
            </p:cNvPr>
            <p:cNvSpPr txBox="1"/>
            <p:nvPr/>
          </p:nvSpPr>
          <p:spPr>
            <a:xfrm>
              <a:off x="441167" y="6446687"/>
              <a:ext cx="10522109" cy="246221"/>
            </a:xfrm>
            <a:prstGeom prst="rect">
              <a:avLst/>
            </a:prstGeom>
            <a:noFill/>
          </p:spPr>
          <p:txBody>
            <a:bodyPr wrap="square">
              <a:spAutoFit/>
            </a:bodyPr>
            <a:lstStyle/>
            <a:p>
              <a:r>
                <a:rPr lang="de-DE" sz="1000" b="1" dirty="0">
                  <a:solidFill>
                    <a:schemeClr val="bg1"/>
                  </a:solidFill>
                  <a:latin typeface="Times New Roman" panose="02020603050405020304" pitchFamily="18" charset="0"/>
                  <a:cs typeface="Times New Roman" panose="02020603050405020304" pitchFamily="18" charset="0"/>
                </a:rPr>
                <a:t>Dr. Swathi Balakrishnan      Dr. Remya Unnnikrishnan      Mr. Sarath P                    Ms. Reshma  Bhasker              Krishnaja M                          Sreedevi CD                        Chaithanya KN </a:t>
              </a:r>
            </a:p>
          </p:txBody>
        </p:sp>
        <p:pic>
          <p:nvPicPr>
            <p:cNvPr id="20" name="Grafik 19">
              <a:extLst>
                <a:ext uri="{FF2B5EF4-FFF2-40B4-BE49-F238E27FC236}">
                  <a16:creationId xmlns:a16="http://schemas.microsoft.com/office/drawing/2014/main" id="{03B42683-3F16-44B9-85B1-9903A826B66E}"/>
                </a:ext>
              </a:extLst>
            </p:cNvPr>
            <p:cNvPicPr>
              <a:picLocks noChangeAspect="1"/>
            </p:cNvPicPr>
            <p:nvPr/>
          </p:nvPicPr>
          <p:blipFill rotWithShape="1">
            <a:blip r:embed="rId13">
              <a:extLst>
                <a:ext uri="{28A0092B-C50C-407E-A947-70E740481C1C}">
                  <a14:useLocalDpi xmlns:a14="http://schemas.microsoft.com/office/drawing/2010/main" val="0"/>
                </a:ext>
              </a:extLst>
            </a:blip>
            <a:srcRect l="29249" t="18333" r="28114" b="20667"/>
            <a:stretch/>
          </p:blipFill>
          <p:spPr>
            <a:xfrm>
              <a:off x="2018904" y="4448152"/>
              <a:ext cx="1384503" cy="1924562"/>
            </a:xfrm>
            <a:prstGeom prst="rect">
              <a:avLst/>
            </a:prstGeom>
          </p:spPr>
        </p:pic>
        <p:pic>
          <p:nvPicPr>
            <p:cNvPr id="22" name="Grafik 21">
              <a:extLst>
                <a:ext uri="{FF2B5EF4-FFF2-40B4-BE49-F238E27FC236}">
                  <a16:creationId xmlns:a16="http://schemas.microsoft.com/office/drawing/2014/main" id="{79DA1E1A-D941-4A17-AAC8-9B8FC208CBEA}"/>
                </a:ext>
              </a:extLst>
            </p:cNvPr>
            <p:cNvPicPr>
              <a:picLocks noChangeAspect="1"/>
            </p:cNvPicPr>
            <p:nvPr/>
          </p:nvPicPr>
          <p:blipFill rotWithShape="1">
            <a:blip r:embed="rId14">
              <a:extLst>
                <a:ext uri="{28A0092B-C50C-407E-A947-70E740481C1C}">
                  <a14:useLocalDpi xmlns:a14="http://schemas.microsoft.com/office/drawing/2010/main" val="0"/>
                </a:ext>
              </a:extLst>
            </a:blip>
            <a:srcRect l="29688" r="31707" b="45573"/>
            <a:stretch/>
          </p:blipFill>
          <p:spPr>
            <a:xfrm>
              <a:off x="574575" y="4462957"/>
              <a:ext cx="1339828" cy="1913992"/>
            </a:xfrm>
            <a:prstGeom prst="rect">
              <a:avLst/>
            </a:prstGeom>
          </p:spPr>
        </p:pic>
        <p:pic>
          <p:nvPicPr>
            <p:cNvPr id="25" name="Grafik 24">
              <a:extLst>
                <a:ext uri="{FF2B5EF4-FFF2-40B4-BE49-F238E27FC236}">
                  <a16:creationId xmlns:a16="http://schemas.microsoft.com/office/drawing/2014/main" id="{669D5F1B-743D-4598-A330-6B3A8227C42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37840" y="4434576"/>
              <a:ext cx="1384503" cy="1924562"/>
            </a:xfrm>
            <a:prstGeom prst="rect">
              <a:avLst/>
            </a:prstGeom>
          </p:spPr>
        </p:pic>
        <p:pic>
          <p:nvPicPr>
            <p:cNvPr id="7" name="Picture 6"/>
            <p:cNvPicPr>
              <a:picLocks noChangeAspect="1"/>
            </p:cNvPicPr>
            <p:nvPr/>
          </p:nvPicPr>
          <p:blipFill rotWithShape="1">
            <a:blip r:embed="rId16" cstate="print">
              <a:extLst>
                <a:ext uri="{28A0092B-C50C-407E-A947-70E740481C1C}">
                  <a14:useLocalDpi xmlns:a14="http://schemas.microsoft.com/office/drawing/2010/main" val="0"/>
                </a:ext>
              </a:extLst>
            </a:blip>
            <a:srcRect t="31637" r="29349" b="5696"/>
            <a:stretch/>
          </p:blipFill>
          <p:spPr>
            <a:xfrm>
              <a:off x="4979820" y="4434576"/>
              <a:ext cx="1281978" cy="1891787"/>
            </a:xfrm>
            <a:prstGeom prst="rect">
              <a:avLst/>
            </a:prstGeom>
          </p:spPr>
        </p:pic>
        <p:pic>
          <p:nvPicPr>
            <p:cNvPr id="4" name="Picture 3"/>
            <p:cNvPicPr>
              <a:picLocks noChangeAspect="1"/>
            </p:cNvPicPr>
            <p:nvPr/>
          </p:nvPicPr>
          <p:blipFill rotWithShape="1">
            <a:blip r:embed="rId17" cstate="print">
              <a:extLst>
                <a:ext uri="{28A0092B-C50C-407E-A947-70E740481C1C}">
                  <a14:useLocalDpi xmlns:a14="http://schemas.microsoft.com/office/drawing/2010/main" val="0"/>
                </a:ext>
              </a:extLst>
            </a:blip>
            <a:srcRect l="34475" t="33211" r="29609" b="17360"/>
            <a:stretch/>
          </p:blipFill>
          <p:spPr>
            <a:xfrm>
              <a:off x="6344797" y="4434576"/>
              <a:ext cx="1461188" cy="2033243"/>
            </a:xfrm>
            <a:prstGeom prst="rect">
              <a:avLst/>
            </a:prstGeom>
          </p:spPr>
        </p:pic>
        <p:pic>
          <p:nvPicPr>
            <p:cNvPr id="10" name="Picture 9"/>
            <p:cNvPicPr>
              <a:picLocks noChangeAspect="1"/>
            </p:cNvPicPr>
            <p:nvPr/>
          </p:nvPicPr>
          <p:blipFill rotWithShape="1">
            <a:blip r:embed="rId18" cstate="print">
              <a:extLst>
                <a:ext uri="{28A0092B-C50C-407E-A947-70E740481C1C}">
                  <a14:useLocalDpi xmlns:a14="http://schemas.microsoft.com/office/drawing/2010/main" val="0"/>
                </a:ext>
              </a:extLst>
            </a:blip>
            <a:srcRect l="34584" t="30978" r="34753"/>
            <a:stretch/>
          </p:blipFill>
          <p:spPr>
            <a:xfrm>
              <a:off x="7941162" y="4631260"/>
              <a:ext cx="1184007" cy="1894031"/>
            </a:xfrm>
            <a:prstGeom prst="rect">
              <a:avLst/>
            </a:prstGeom>
          </p:spPr>
        </p:pic>
        <p:pic>
          <p:nvPicPr>
            <p:cNvPr id="11" name="Picture 10"/>
            <p:cNvPicPr>
              <a:picLocks noChangeAspect="1"/>
            </p:cNvPicPr>
            <p:nvPr/>
          </p:nvPicPr>
          <p:blipFill rotWithShape="1">
            <a:blip r:embed="rId19">
              <a:extLst>
                <a:ext uri="{BEBA8EAE-BF5A-486C-A8C5-ECC9F3942E4B}">
                  <a14:imgProps xmlns:a14="http://schemas.microsoft.com/office/drawing/2010/main">
                    <a14:imgLayer r:embed="rId20">
                      <a14:imgEffect>
                        <a14:brightnessContrast bright="-15000" contrast="-21000"/>
                      </a14:imgEffect>
                    </a14:imgLayer>
                  </a14:imgProps>
                </a:ext>
                <a:ext uri="{28A0092B-C50C-407E-A947-70E740481C1C}">
                  <a14:useLocalDpi xmlns:a14="http://schemas.microsoft.com/office/drawing/2010/main" val="0"/>
                </a:ext>
              </a:extLst>
            </a:blip>
            <a:srcRect l="23148" t="34497" r="31482" b="38268"/>
            <a:stretch/>
          </p:blipFill>
          <p:spPr>
            <a:xfrm>
              <a:off x="9260346" y="4560574"/>
              <a:ext cx="1400175" cy="1956800"/>
            </a:xfrm>
            <a:prstGeom prst="rect">
              <a:avLst/>
            </a:prstGeom>
          </p:spPr>
        </p:pic>
      </p:grpSp>
    </p:spTree>
    <p:extLst>
      <p:ext uri="{BB962C8B-B14F-4D97-AF65-F5344CB8AC3E}">
        <p14:creationId xmlns:p14="http://schemas.microsoft.com/office/powerpoint/2010/main" val="125152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2" descr="Image result for kfri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255" y="419480"/>
            <a:ext cx="8950944" cy="5779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nhaltsplatzhalter 4">
            <a:extLst>
              <a:ext uri="{FF2B5EF4-FFF2-40B4-BE49-F238E27FC236}">
                <a16:creationId xmlns:a16="http://schemas.microsoft.com/office/drawing/2014/main" id="{B66BF665-D4F9-46E6-A371-5ACF53591D16}"/>
              </a:ext>
            </a:extLst>
          </p:cNvPr>
          <p:cNvPicPr>
            <a:picLocks noChangeAspect="1"/>
          </p:cNvPicPr>
          <p:nvPr/>
        </p:nvPicPr>
        <p:blipFill rotWithShape="1">
          <a:blip r:embed="rId4">
            <a:extLst>
              <a:ext uri="{28A0092B-C50C-407E-A947-70E740481C1C}">
                <a14:useLocalDpi xmlns:a14="http://schemas.microsoft.com/office/drawing/2010/main" val="0"/>
              </a:ext>
            </a:extLst>
          </a:blip>
          <a:srcRect r="37734"/>
          <a:stretch/>
        </p:blipFill>
        <p:spPr>
          <a:xfrm>
            <a:off x="3702930" y="1206835"/>
            <a:ext cx="2217810" cy="1047986"/>
          </a:xfrm>
          <a:prstGeom prst="rect">
            <a:avLst/>
          </a:prstGeom>
        </p:spPr>
      </p:pic>
      <p:sp>
        <p:nvSpPr>
          <p:cNvPr id="27" name="Textfeld 26">
            <a:extLst>
              <a:ext uri="{FF2B5EF4-FFF2-40B4-BE49-F238E27FC236}">
                <a16:creationId xmlns:a16="http://schemas.microsoft.com/office/drawing/2014/main" id="{FFC3DD4C-BF69-48C6-9076-1A40C5BFFC18}"/>
              </a:ext>
            </a:extLst>
          </p:cNvPr>
          <p:cNvSpPr txBox="1"/>
          <p:nvPr/>
        </p:nvSpPr>
        <p:spPr>
          <a:xfrm>
            <a:off x="2579865" y="4396887"/>
            <a:ext cx="5853723" cy="1107996"/>
          </a:xfrm>
          <a:prstGeom prst="rect">
            <a:avLst/>
          </a:prstGeom>
          <a:noFill/>
        </p:spPr>
        <p:txBody>
          <a:bodyPr wrap="square" rtlCol="0">
            <a:spAutoFit/>
          </a:bodyPr>
          <a:lstStyle/>
          <a:p>
            <a:r>
              <a:rPr lang="de-DE" sz="6600" b="1" dirty="0">
                <a:solidFill>
                  <a:schemeClr val="bg1"/>
                </a:solidFill>
                <a:effectLst>
                  <a:glow rad="101600">
                    <a:schemeClr val="accent5">
                      <a:satMod val="175000"/>
                      <a:alpha val="40000"/>
                    </a:schemeClr>
                  </a:glow>
                </a:effectLst>
                <a:latin typeface="Times New Roman" panose="02020603050405020304" pitchFamily="18" charset="0"/>
                <a:cs typeface="Times New Roman" panose="02020603050405020304" pitchFamily="18" charset="0"/>
              </a:rPr>
              <a:t>THANK YOU !</a:t>
            </a:r>
          </a:p>
        </p:txBody>
      </p:sp>
      <p:sp>
        <p:nvSpPr>
          <p:cNvPr id="28" name="Foliennummernplatzhalter 27">
            <a:extLst>
              <a:ext uri="{FF2B5EF4-FFF2-40B4-BE49-F238E27FC236}">
                <a16:creationId xmlns:a16="http://schemas.microsoft.com/office/drawing/2014/main" id="{B77A704F-2A5F-4C7B-BCCF-65BE2D149EC5}"/>
              </a:ext>
            </a:extLst>
          </p:cNvPr>
          <p:cNvSpPr>
            <a:spLocks noGrp="1"/>
          </p:cNvSpPr>
          <p:nvPr>
            <p:ph type="sldNum" sz="quarter" idx="12"/>
          </p:nvPr>
        </p:nvSpPr>
        <p:spPr/>
        <p:txBody>
          <a:bodyPr/>
          <a:lstStyle/>
          <a:p>
            <a:fld id="{5EFB8A85-E97E-4200-8138-54BADDEE269F}" type="slidenum">
              <a:rPr lang="de-DE" smtClean="0"/>
              <a:t>27</a:t>
            </a:fld>
            <a:endParaRPr lang="de-DE"/>
          </a:p>
        </p:txBody>
      </p:sp>
      <p:pic>
        <p:nvPicPr>
          <p:cNvPr id="6" name="Picture 17">
            <a:extLst>
              <a:ext uri="{FF2B5EF4-FFF2-40B4-BE49-F238E27FC236}">
                <a16:creationId xmlns:a16="http://schemas.microsoft.com/office/drawing/2014/main" id="{EA7B7555-644F-44B5-A45E-298CC00389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62260" y="0"/>
            <a:ext cx="3046380" cy="603469"/>
          </a:xfrm>
          <a:prstGeom prst="rect">
            <a:avLst/>
          </a:prstGeom>
        </p:spPr>
      </p:pic>
    </p:spTree>
    <p:extLst>
      <p:ext uri="{BB962C8B-B14F-4D97-AF65-F5344CB8AC3E}">
        <p14:creationId xmlns:p14="http://schemas.microsoft.com/office/powerpoint/2010/main" val="592469841"/>
      </p:ext>
    </p:extLst>
  </p:cSld>
  <p:clrMapOvr>
    <a:masterClrMapping/>
  </p:clrMapOvr>
  <mc:AlternateContent xmlns:mc="http://schemas.openxmlformats.org/markup-compatibility/2006" xmlns:p14="http://schemas.microsoft.com/office/powerpoint/2010/main">
    <mc:Choice Requires="p14">
      <p:transition spd="slow" p14:dur="5775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079" y="3259119"/>
            <a:ext cx="3742665" cy="3379919"/>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6008" y="3626894"/>
            <a:ext cx="3637818" cy="3095643"/>
          </a:xfrm>
          <a:prstGeom prst="rect">
            <a:avLst/>
          </a:prstGeom>
        </p:spPr>
      </p:pic>
      <p:sp>
        <p:nvSpPr>
          <p:cNvPr id="14" name="Content Placeholder 13"/>
          <p:cNvSpPr>
            <a:spLocks noGrp="1"/>
          </p:cNvSpPr>
          <p:nvPr>
            <p:ph idx="1"/>
          </p:nvPr>
        </p:nvSpPr>
        <p:spPr>
          <a:xfrm>
            <a:off x="381002" y="942976"/>
            <a:ext cx="7115175" cy="4754563"/>
          </a:xfrm>
        </p:spPr>
        <p:txBody>
          <a:bodyPr rtlCol="0">
            <a:noAutofit/>
          </a:bodyPr>
          <a:lstStyle/>
          <a:p>
            <a:pPr marL="0" indent="0" algn="just" defTabSz="914126">
              <a:lnSpc>
                <a:spcPct val="100000"/>
              </a:lnSpc>
              <a:spcBef>
                <a:spcPts val="0"/>
              </a:spcBef>
              <a:spcAft>
                <a:spcPts val="1200"/>
              </a:spcAft>
              <a:buNone/>
              <a:defRPr/>
            </a:pPr>
            <a:endParaRPr lang="en-US" dirty="0">
              <a:solidFill>
                <a:schemeClr val="bg2">
                  <a:lumMod val="25000"/>
                </a:schemeClr>
              </a:solidFill>
            </a:endParaRPr>
          </a:p>
          <a:p>
            <a:pPr marL="228531" indent="-228531" algn="just" defTabSz="914126">
              <a:lnSpc>
                <a:spcPct val="100000"/>
              </a:lnSpc>
              <a:spcBef>
                <a:spcPts val="0"/>
              </a:spcBef>
              <a:spcAft>
                <a:spcPts val="1200"/>
              </a:spcAft>
              <a:defRPr/>
            </a:pPr>
            <a:endParaRPr lang="en-US" dirty="0">
              <a:solidFill>
                <a:schemeClr val="bg2">
                  <a:lumMod val="25000"/>
                </a:schemeClr>
              </a:solidFill>
            </a:endParaRPr>
          </a:p>
        </p:txBody>
      </p:sp>
      <p:sp>
        <p:nvSpPr>
          <p:cNvPr id="18436" name="Slide Number Placeholder 1"/>
          <p:cNvSpPr>
            <a:spLocks noGrp="1"/>
          </p:cNvSpPr>
          <p:nvPr>
            <p:ph type="sldNum" sz="quarter" idx="12"/>
          </p:nvPr>
        </p:nvSpPr>
        <p:spPr bwMode="auto">
          <a:xfrm>
            <a:off x="8001000" y="6332012"/>
            <a:ext cx="266700" cy="273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fld id="{276E5603-1230-4109-AC02-9BB75AB9402E}" type="slidenum">
              <a:rPr lang="en-US" altLang="en-US" sz="2000"/>
              <a:pPr/>
              <a:t>3</a:t>
            </a:fld>
            <a:endParaRPr lang="en-US" altLang="en-US" sz="2000" dirty="0"/>
          </a:p>
        </p:txBody>
      </p:sp>
      <p:pic>
        <p:nvPicPr>
          <p:cNvPr id="15" name="Picture 17">
            <a:extLst>
              <a:ext uri="{FF2B5EF4-FFF2-40B4-BE49-F238E27FC236}">
                <a16:creationId xmlns:a16="http://schemas.microsoft.com/office/drawing/2014/main" id="{EA7B7555-644F-44B5-A45E-298CC00389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89689" y="0"/>
            <a:ext cx="2589642" cy="512992"/>
          </a:xfrm>
          <a:prstGeom prst="rect">
            <a:avLst/>
          </a:prstGeom>
        </p:spPr>
      </p:pic>
      <p:pic>
        <p:nvPicPr>
          <p:cNvPr id="30" name="Picture 29" descr="C:\Users\ramya\Downloads\KSCSTE-logo.png"/>
          <p:cNvPicPr>
            <a:picLocks noChangeAspect="1" noChangeArrowheads="1"/>
          </p:cNvPicPr>
          <p:nvPr/>
        </p:nvPicPr>
        <p:blipFill>
          <a:blip r:embed="rId6"/>
          <a:srcRect/>
          <a:stretch>
            <a:fillRect/>
          </a:stretch>
        </p:blipFill>
        <p:spPr bwMode="auto">
          <a:xfrm>
            <a:off x="16531" y="3194404"/>
            <a:ext cx="750704" cy="899532"/>
          </a:xfrm>
          <a:prstGeom prst="rect">
            <a:avLst/>
          </a:prstGeom>
          <a:noFill/>
        </p:spPr>
      </p:pic>
      <p:grpSp>
        <p:nvGrpSpPr>
          <p:cNvPr id="2" name="Group 1"/>
          <p:cNvGrpSpPr/>
          <p:nvPr/>
        </p:nvGrpSpPr>
        <p:grpSpPr>
          <a:xfrm>
            <a:off x="-23375" y="-12137"/>
            <a:ext cx="12215375" cy="6890655"/>
            <a:chOff x="-23375" y="-12137"/>
            <a:chExt cx="12215375" cy="6890655"/>
          </a:xfrm>
        </p:grpSpPr>
        <p:sp>
          <p:nvSpPr>
            <p:cNvPr id="28" name="Rectangle 27"/>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2" name="Group 11"/>
            <p:cNvGrpSpPr/>
            <p:nvPr/>
          </p:nvGrpSpPr>
          <p:grpSpPr>
            <a:xfrm>
              <a:off x="-23375" y="-12137"/>
              <a:ext cx="5832416" cy="6890655"/>
              <a:chOff x="-23375" y="-12137"/>
              <a:chExt cx="5832416" cy="6890655"/>
            </a:xfrm>
          </p:grpSpPr>
          <p:grpSp>
            <p:nvGrpSpPr>
              <p:cNvPr id="6" name="Group 5"/>
              <p:cNvGrpSpPr/>
              <p:nvPr/>
            </p:nvGrpSpPr>
            <p:grpSpPr>
              <a:xfrm>
                <a:off x="-23375" y="-12137"/>
                <a:ext cx="5832416" cy="6890655"/>
                <a:chOff x="-51771" y="-3"/>
                <a:chExt cx="5832416" cy="6890655"/>
              </a:xfrm>
            </p:grpSpPr>
            <p:sp>
              <p:nvSpPr>
                <p:cNvPr id="29" name="Right Triangle 28"/>
                <p:cNvSpPr/>
                <p:nvPr/>
              </p:nvSpPr>
              <p:spPr>
                <a:xfrm>
                  <a:off x="0" y="43540"/>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TextBox 31"/>
                <p:cNvSpPr txBox="1"/>
                <p:nvPr/>
              </p:nvSpPr>
              <p:spPr>
                <a:xfrm rot="16200000">
                  <a:off x="-983828" y="5558485"/>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33" name="Rectangle 32"/>
                <p:cNvSpPr/>
                <p:nvPr/>
              </p:nvSpPr>
              <p:spPr>
                <a:xfrm>
                  <a:off x="783770" y="6651172"/>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ight Triangle 33"/>
                <p:cNvSpPr/>
                <p:nvPr/>
              </p:nvSpPr>
              <p:spPr>
                <a:xfrm flipH="1" flipV="1">
                  <a:off x="8223" y="-3"/>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1" name="Picture 30" descr="F:\_Rajkumar_12-12-17\F_Feb-2017\After August 2014\Amphibians\Raorchestes travancoricus\Review\KFRI logo.png"/>
                <p:cNvPicPr>
                  <a:picLocks noChangeAspect="1" noChangeArrowheads="1"/>
                </p:cNvPicPr>
                <p:nvPr/>
              </p:nvPicPr>
              <p:blipFill>
                <a:blip r:embed="rId7" cstate="print"/>
                <a:srcRect/>
                <a:stretch>
                  <a:fillRect/>
                </a:stretch>
              </p:blipFill>
              <p:spPr bwMode="auto">
                <a:xfrm>
                  <a:off x="142426" y="2363010"/>
                  <a:ext cx="531984" cy="787852"/>
                </a:xfrm>
                <a:prstGeom prst="rect">
                  <a:avLst/>
                </a:prstGeom>
                <a:noFill/>
              </p:spPr>
            </p:pic>
          </p:grpSp>
          <p:pic>
            <p:nvPicPr>
              <p:cNvPr id="10" name="Picture 9"/>
              <p:cNvPicPr>
                <a:picLocks noChangeAspect="1"/>
              </p:cNvPicPr>
              <p:nvPr/>
            </p:nvPicPr>
            <p:blipFill>
              <a:blip r:embed="rId8"/>
              <a:stretch>
                <a:fillRect/>
              </a:stretch>
            </p:blipFill>
            <p:spPr>
              <a:xfrm>
                <a:off x="107657" y="1354120"/>
                <a:ext cx="659577" cy="775729"/>
              </a:xfrm>
              <a:prstGeom prst="rect">
                <a:avLst/>
              </a:prstGeom>
            </p:spPr>
          </p:pic>
        </p:grpSp>
      </p:grpSp>
      <p:pic>
        <p:nvPicPr>
          <p:cNvPr id="22" name="Picture 21">
            <a:extLst>
              <a:ext uri="{FF2B5EF4-FFF2-40B4-BE49-F238E27FC236}">
                <a16:creationId xmlns:a16="http://schemas.microsoft.com/office/drawing/2014/main" id="{6DA0CE29-17D6-D82A-3EA6-652A41274DD7}"/>
              </a:ext>
            </a:extLst>
          </p:cNvPr>
          <p:cNvPicPr>
            <a:picLocks noChangeAspect="1"/>
          </p:cNvPicPr>
          <p:nvPr/>
        </p:nvPicPr>
        <p:blipFill rotWithShape="1">
          <a:blip r:embed="rId9">
            <a:extLst>
              <a:ext uri="{28A0092B-C50C-407E-A947-70E740481C1C}">
                <a14:useLocalDpi xmlns:a14="http://schemas.microsoft.com/office/drawing/2010/main" val="0"/>
              </a:ext>
            </a:extLst>
          </a:blip>
          <a:srcRect r="52292"/>
          <a:stretch/>
        </p:blipFill>
        <p:spPr>
          <a:xfrm>
            <a:off x="919763" y="942976"/>
            <a:ext cx="3185335" cy="3115774"/>
          </a:xfrm>
          <a:prstGeom prst="rect">
            <a:avLst/>
          </a:prstGeom>
        </p:spPr>
      </p:pic>
      <p:sp>
        <p:nvSpPr>
          <p:cNvPr id="23" name="Textfeld 14">
            <a:extLst>
              <a:ext uri="{FF2B5EF4-FFF2-40B4-BE49-F238E27FC236}">
                <a16:creationId xmlns:a16="http://schemas.microsoft.com/office/drawing/2014/main" id="{5912A027-9AF5-4831-B0E0-349099C23CC9}"/>
              </a:ext>
            </a:extLst>
          </p:cNvPr>
          <p:cNvSpPr txBox="1"/>
          <p:nvPr/>
        </p:nvSpPr>
        <p:spPr>
          <a:xfrm>
            <a:off x="863937" y="32489"/>
            <a:ext cx="8517526" cy="461665"/>
          </a:xfrm>
          <a:prstGeom prst="rect">
            <a:avLst/>
          </a:prstGeom>
          <a:solidFill>
            <a:schemeClr val="bg2"/>
          </a:solidFill>
          <a:ln>
            <a:solidFill>
              <a:schemeClr val="accent1"/>
            </a:solidFill>
          </a:ln>
        </p:spPr>
        <p:txBody>
          <a:bodyPr wrap="square">
            <a:spAutoFit/>
          </a:bodyPr>
          <a:lstStyle/>
          <a:p>
            <a:r>
              <a:rPr lang="de-DE" sz="2400" b="1" dirty="0">
                <a:latin typeface="Times New Roman" panose="02020603050405020304" pitchFamily="18" charset="0"/>
                <a:cs typeface="Times New Roman" panose="02020603050405020304" pitchFamily="18" charset="0"/>
              </a:rPr>
              <a:t>Illegal Timber Trade In India is on the rise.....</a:t>
            </a:r>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68677" y="3695008"/>
            <a:ext cx="4282018" cy="3183509"/>
          </a:xfrm>
          <a:prstGeom prst="rect">
            <a:avLst/>
          </a:prstGeom>
        </p:spPr>
      </p:pic>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42167" y="928936"/>
            <a:ext cx="4085322" cy="2859031"/>
          </a:xfrm>
          <a:prstGeom prst="rect">
            <a:avLst/>
          </a:prstGeom>
        </p:spPr>
      </p:pic>
      <p:pic>
        <p:nvPicPr>
          <p:cNvPr id="27" name="Picture 2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76159" y="1006443"/>
            <a:ext cx="3820679" cy="2802594"/>
          </a:xfrm>
          <a:prstGeom prst="rect">
            <a:avLst/>
          </a:prstGeom>
        </p:spPr>
      </p:pic>
      <p:sp>
        <p:nvSpPr>
          <p:cNvPr id="36" name="Textfeld 14">
            <a:extLst>
              <a:ext uri="{FF2B5EF4-FFF2-40B4-BE49-F238E27FC236}">
                <a16:creationId xmlns:a16="http://schemas.microsoft.com/office/drawing/2014/main" id="{5912A027-9AF5-4831-B0E0-349099C23CC9}"/>
              </a:ext>
            </a:extLst>
          </p:cNvPr>
          <p:cNvSpPr txBox="1"/>
          <p:nvPr/>
        </p:nvSpPr>
        <p:spPr>
          <a:xfrm>
            <a:off x="863937" y="538763"/>
            <a:ext cx="11138887" cy="646331"/>
          </a:xfrm>
          <a:prstGeom prst="rect">
            <a:avLst/>
          </a:prstGeom>
          <a:solidFill>
            <a:schemeClr val="tx1"/>
          </a:solidFill>
          <a:ln>
            <a:solidFill>
              <a:schemeClr val="accent1"/>
            </a:solidFill>
          </a:ln>
        </p:spPr>
        <p:txBody>
          <a:bodyPr wrap="square">
            <a:spAutoFit/>
          </a:bodyPr>
          <a:lstStyle/>
          <a:p>
            <a:r>
              <a:rPr lang="en-IN" b="1" i="1" dirty="0">
                <a:solidFill>
                  <a:schemeClr val="bg1"/>
                </a:solidFill>
                <a:latin typeface="Century Gothic" panose="020B0502020202020204" pitchFamily="34" charset="0"/>
              </a:rPr>
              <a:t>Highlights the relevance of legality verification, traceability and Chain of Custody systems in the teak supply chain.</a:t>
            </a:r>
            <a:endParaRPr lang="en-IN" i="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61993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2" cstate="print">
            <a:extLst>
              <a:ext uri="{28A0092B-C50C-407E-A947-70E740481C1C}">
                <a14:useLocalDpi xmlns:a14="http://schemas.microsoft.com/office/drawing/2010/main" val="0"/>
              </a:ext>
            </a:extLst>
          </a:blip>
          <a:srcRect t="19448" r="23070"/>
          <a:stretch/>
        </p:blipFill>
        <p:spPr>
          <a:xfrm>
            <a:off x="0" y="-24299"/>
            <a:ext cx="12025746" cy="6882299"/>
          </a:xfrm>
          <a:prstGeom prst="rect">
            <a:avLst/>
          </a:prstGeom>
        </p:spPr>
      </p:pic>
      <p:sp>
        <p:nvSpPr>
          <p:cNvPr id="15" name="Rectangle 14"/>
          <p:cNvSpPr/>
          <p:nvPr/>
        </p:nvSpPr>
        <p:spPr>
          <a:xfrm>
            <a:off x="1385455" y="21883"/>
            <a:ext cx="7508239" cy="461665"/>
          </a:xfrm>
          <a:prstGeom prst="rect">
            <a:avLst/>
          </a:prstGeom>
          <a:solidFill>
            <a:schemeClr val="tx1"/>
          </a:solidFill>
        </p:spPr>
        <p:txBody>
          <a:bodyPr wrap="square">
            <a:spAutoFit/>
          </a:bodyPr>
          <a:lstStyle/>
          <a:p>
            <a:r>
              <a:rPr lang="en-IN" sz="2400" b="1" i="1" dirty="0">
                <a:solidFill>
                  <a:srgbClr val="00B0F0"/>
                </a:solidFill>
                <a:latin typeface="Century Gothic" panose="020B0502020202020204" pitchFamily="34" charset="0"/>
              </a:rPr>
              <a:t>DRIVERS OF ILLEGAL TIMEBR HARVEST AND TRADE</a:t>
            </a:r>
          </a:p>
        </p:txBody>
      </p:sp>
      <p:sp>
        <p:nvSpPr>
          <p:cNvPr id="17" name="Oval 16"/>
          <p:cNvSpPr/>
          <p:nvPr/>
        </p:nvSpPr>
        <p:spPr>
          <a:xfrm>
            <a:off x="4779636" y="2153758"/>
            <a:ext cx="3177218" cy="3153507"/>
          </a:xfrm>
          <a:prstGeom prst="ellipse">
            <a:avLst/>
          </a:prstGeom>
          <a:solidFill>
            <a:schemeClr val="tx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00B0F0"/>
                </a:solidFill>
                <a:latin typeface="Century Gothic" panose="020B0502020202020204" pitchFamily="34" charset="0"/>
              </a:rPr>
              <a:t>Situation demands adoption of an integrated Forensic approach involving</a:t>
            </a:r>
            <a:endParaRPr lang="en-IN" dirty="0">
              <a:solidFill>
                <a:srgbClr val="00B0F0"/>
              </a:solidFill>
              <a:latin typeface="Century Gothic" panose="020B0502020202020204" pitchFamily="34" charset="0"/>
            </a:endParaRPr>
          </a:p>
          <a:p>
            <a:pPr algn="ctr"/>
            <a:r>
              <a:rPr lang="en-IN" b="1" dirty="0">
                <a:solidFill>
                  <a:srgbClr val="00B0F0"/>
                </a:solidFill>
                <a:latin typeface="Century Gothic" panose="020B0502020202020204" pitchFamily="34" charset="0"/>
              </a:rPr>
              <a:t>Advanced DNA and chemical tools</a:t>
            </a:r>
            <a:endParaRPr lang="en-IN" dirty="0">
              <a:solidFill>
                <a:srgbClr val="00B0F0"/>
              </a:solidFill>
            </a:endParaRPr>
          </a:p>
        </p:txBody>
      </p:sp>
      <p:sp>
        <p:nvSpPr>
          <p:cNvPr id="2" name="Rounded Rectangle 1"/>
          <p:cNvSpPr/>
          <p:nvPr/>
        </p:nvSpPr>
        <p:spPr>
          <a:xfrm>
            <a:off x="8305366" y="3450811"/>
            <a:ext cx="3587945" cy="1361598"/>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u="sng" dirty="0">
                <a:solidFill>
                  <a:srgbClr val="0070C0"/>
                </a:solidFill>
              </a:rPr>
              <a:t>Identification Challenges</a:t>
            </a:r>
          </a:p>
          <a:p>
            <a:pPr lvl="0"/>
            <a:r>
              <a:rPr lang="en-IN" dirty="0"/>
              <a:t>Traditional tools- </a:t>
            </a:r>
            <a:r>
              <a:rPr lang="en-US" dirty="0"/>
              <a:t>Anatomical(macro &amp; microscopic), chemical (Chromatography &amp; MS)</a:t>
            </a:r>
            <a:endParaRPr lang="en-IN" dirty="0"/>
          </a:p>
        </p:txBody>
      </p:sp>
      <p:sp>
        <p:nvSpPr>
          <p:cNvPr id="19" name="Rounded Rectangle 18"/>
          <p:cNvSpPr/>
          <p:nvPr/>
        </p:nvSpPr>
        <p:spPr>
          <a:xfrm>
            <a:off x="8293685" y="2005541"/>
            <a:ext cx="3622413" cy="1318153"/>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u="sng" dirty="0">
                <a:solidFill>
                  <a:srgbClr val="0070C0"/>
                </a:solidFill>
              </a:rPr>
              <a:t>Limited means to enforce laws</a:t>
            </a:r>
          </a:p>
          <a:p>
            <a:r>
              <a:rPr lang="en-IN" dirty="0"/>
              <a:t>Timber crimes unnoticed owing to the lack of scientific evidence</a:t>
            </a:r>
          </a:p>
          <a:p>
            <a:r>
              <a:rPr lang="en-US" dirty="0"/>
              <a:t>Favourite destination for illegally sourced timber</a:t>
            </a:r>
            <a:endParaRPr lang="en-IN" dirty="0"/>
          </a:p>
        </p:txBody>
      </p:sp>
      <p:sp>
        <p:nvSpPr>
          <p:cNvPr id="20" name="Rounded Rectangle 19"/>
          <p:cNvSpPr/>
          <p:nvPr/>
        </p:nvSpPr>
        <p:spPr>
          <a:xfrm>
            <a:off x="973697" y="3684037"/>
            <a:ext cx="3457425" cy="1266011"/>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u="sng" dirty="0"/>
              <a:t>Timber Demand and Illegal Trade</a:t>
            </a:r>
          </a:p>
          <a:p>
            <a:r>
              <a:rPr lang="en-IN" dirty="0"/>
              <a:t>Violation of forest policies</a:t>
            </a:r>
          </a:p>
          <a:p>
            <a:r>
              <a:rPr lang="en-IN" dirty="0"/>
              <a:t>illegal felling and trade</a:t>
            </a:r>
          </a:p>
        </p:txBody>
      </p:sp>
      <p:sp>
        <p:nvSpPr>
          <p:cNvPr id="21" name="Rounded Rectangle 20"/>
          <p:cNvSpPr/>
          <p:nvPr/>
        </p:nvSpPr>
        <p:spPr>
          <a:xfrm>
            <a:off x="1124413" y="535585"/>
            <a:ext cx="3215893" cy="136434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u="sng" dirty="0"/>
              <a:t>Huge Domestic Demand</a:t>
            </a:r>
          </a:p>
          <a:p>
            <a:r>
              <a:rPr lang="en-IN" b="1" dirty="0">
                <a:solidFill>
                  <a:srgbClr val="0070C0"/>
                </a:solidFill>
              </a:rPr>
              <a:t>Supply-demand imbalance</a:t>
            </a:r>
          </a:p>
          <a:p>
            <a:r>
              <a:rPr lang="en-IN" dirty="0"/>
              <a:t>Domestic demand met through imports</a:t>
            </a:r>
          </a:p>
        </p:txBody>
      </p:sp>
      <p:sp>
        <p:nvSpPr>
          <p:cNvPr id="22" name="Rounded Rectangle 21"/>
          <p:cNvSpPr/>
          <p:nvPr/>
        </p:nvSpPr>
        <p:spPr>
          <a:xfrm>
            <a:off x="857011" y="5064369"/>
            <a:ext cx="3585794" cy="1343408"/>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u="sng" dirty="0"/>
              <a:t>Absence of stringent Legal Mechanism</a:t>
            </a:r>
          </a:p>
          <a:p>
            <a:pPr lvl="0"/>
            <a:r>
              <a:rPr lang="en-IN" dirty="0"/>
              <a:t>India has become favourite destination for illegally sourced timbers</a:t>
            </a:r>
          </a:p>
        </p:txBody>
      </p:sp>
      <p:sp>
        <p:nvSpPr>
          <p:cNvPr id="23" name="Rounded Rectangle 22"/>
          <p:cNvSpPr/>
          <p:nvPr/>
        </p:nvSpPr>
        <p:spPr>
          <a:xfrm>
            <a:off x="8199403" y="558406"/>
            <a:ext cx="3799763" cy="143580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b="1" u="sng" dirty="0"/>
          </a:p>
          <a:p>
            <a:r>
              <a:rPr lang="en-IN" b="1" u="sng" dirty="0">
                <a:solidFill>
                  <a:srgbClr val="0070C0"/>
                </a:solidFill>
              </a:rPr>
              <a:t>Effective law Enforcement</a:t>
            </a:r>
          </a:p>
          <a:p>
            <a:r>
              <a:rPr lang="en-IN" dirty="0"/>
              <a:t>Struggles with enforcing laws </a:t>
            </a:r>
          </a:p>
          <a:p>
            <a:pPr lvl="0"/>
            <a:r>
              <a:rPr lang="en-US" dirty="0"/>
              <a:t>Protect threatened timber resources</a:t>
            </a:r>
          </a:p>
          <a:p>
            <a:pPr lvl="0"/>
            <a:r>
              <a:rPr lang="en-US" dirty="0"/>
              <a:t>Regulate cross border trade</a:t>
            </a:r>
            <a:endParaRPr lang="en-IN" dirty="0"/>
          </a:p>
          <a:p>
            <a:endParaRPr lang="en-IN" dirty="0"/>
          </a:p>
        </p:txBody>
      </p:sp>
      <p:sp>
        <p:nvSpPr>
          <p:cNvPr id="24" name="Rounded Rectangle 23"/>
          <p:cNvSpPr/>
          <p:nvPr/>
        </p:nvSpPr>
        <p:spPr>
          <a:xfrm>
            <a:off x="8305366" y="4950048"/>
            <a:ext cx="3610732" cy="1457729"/>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u="sng" dirty="0"/>
          </a:p>
          <a:p>
            <a:r>
              <a:rPr lang="en-US" b="1" u="sng" dirty="0"/>
              <a:t>Accelerated timber theft cases</a:t>
            </a:r>
            <a:endParaRPr lang="en-IN" b="1" u="sng" dirty="0"/>
          </a:p>
          <a:p>
            <a:r>
              <a:rPr lang="en-US" dirty="0"/>
              <a:t>Extreme difficulties in identifying origin of illegally sourced wood (</a:t>
            </a:r>
            <a:r>
              <a:rPr lang="en-US" i="1" dirty="0"/>
              <a:t>Escape conviction process</a:t>
            </a:r>
            <a:r>
              <a:rPr lang="en-US" dirty="0"/>
              <a:t>)</a:t>
            </a:r>
          </a:p>
          <a:p>
            <a:endParaRPr lang="en-US" dirty="0"/>
          </a:p>
          <a:p>
            <a:endParaRPr lang="en-IN" dirty="0"/>
          </a:p>
        </p:txBody>
      </p:sp>
      <p:sp>
        <p:nvSpPr>
          <p:cNvPr id="25" name="Rounded Rectangle 24"/>
          <p:cNvSpPr/>
          <p:nvPr/>
        </p:nvSpPr>
        <p:spPr>
          <a:xfrm>
            <a:off x="975823" y="1972224"/>
            <a:ext cx="3455300" cy="1592544"/>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u="sng" dirty="0">
                <a:solidFill>
                  <a:srgbClr val="0070C0"/>
                </a:solidFill>
              </a:rPr>
              <a:t>Heightened focus of conservation</a:t>
            </a:r>
          </a:p>
          <a:p>
            <a:r>
              <a:rPr lang="en-US" dirty="0"/>
              <a:t>Forest conservation act (1980)</a:t>
            </a:r>
          </a:p>
          <a:p>
            <a:r>
              <a:rPr lang="en-US" dirty="0"/>
              <a:t>National Forest Policy (1988)</a:t>
            </a:r>
          </a:p>
          <a:p>
            <a:r>
              <a:rPr lang="en-US" dirty="0"/>
              <a:t>Complete ban on green felling (1996), Draft Forest Policy (2018)</a:t>
            </a:r>
            <a:endParaRPr lang="en-IN" dirty="0"/>
          </a:p>
        </p:txBody>
      </p:sp>
      <p:sp>
        <p:nvSpPr>
          <p:cNvPr id="3" name="Slide Number Placeholder 2"/>
          <p:cNvSpPr>
            <a:spLocks noGrp="1"/>
          </p:cNvSpPr>
          <p:nvPr>
            <p:ph type="sldNum" sz="quarter" idx="12"/>
          </p:nvPr>
        </p:nvSpPr>
        <p:spPr/>
        <p:txBody>
          <a:bodyPr/>
          <a:lstStyle/>
          <a:p>
            <a:fld id="{9733F9BD-9108-4890-8534-682C19648A7F}" type="slidenum">
              <a:rPr lang="en-IN" smtClean="0"/>
              <a:t>4</a:t>
            </a:fld>
            <a:endParaRPr lang="en-IN"/>
          </a:p>
        </p:txBody>
      </p:sp>
      <p:pic>
        <p:nvPicPr>
          <p:cNvPr id="16" name="Picture 17">
            <a:extLst>
              <a:ext uri="{FF2B5EF4-FFF2-40B4-BE49-F238E27FC236}">
                <a16:creationId xmlns:a16="http://schemas.microsoft.com/office/drawing/2014/main" id="{EA7B7555-644F-44B5-A45E-298CC00389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3065" y="-3781"/>
            <a:ext cx="2589642" cy="512992"/>
          </a:xfrm>
          <a:prstGeom prst="rect">
            <a:avLst/>
          </a:prstGeom>
        </p:spPr>
      </p:pic>
      <p:grpSp>
        <p:nvGrpSpPr>
          <p:cNvPr id="26" name="Group 25"/>
          <p:cNvGrpSpPr/>
          <p:nvPr/>
        </p:nvGrpSpPr>
        <p:grpSpPr>
          <a:xfrm>
            <a:off x="-23375" y="-12137"/>
            <a:ext cx="12215375" cy="6890655"/>
            <a:chOff x="-23375" y="-12137"/>
            <a:chExt cx="12215375" cy="6890655"/>
          </a:xfrm>
        </p:grpSpPr>
        <p:sp>
          <p:nvSpPr>
            <p:cNvPr id="28" name="Rectangle 27"/>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ight Triangle 28"/>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31" name="Rectangle 30"/>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ight Triangle 31"/>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3" name="Picture 32"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170822" y="2350876"/>
              <a:ext cx="531984" cy="787852"/>
            </a:xfrm>
            <a:prstGeom prst="rect">
              <a:avLst/>
            </a:prstGeom>
            <a:noFill/>
          </p:spPr>
        </p:pic>
        <p:pic>
          <p:nvPicPr>
            <p:cNvPr id="34" name="Picture 33"/>
            <p:cNvPicPr>
              <a:picLocks noChangeAspect="1"/>
            </p:cNvPicPr>
            <p:nvPr/>
          </p:nvPicPr>
          <p:blipFill>
            <a:blip r:embed="rId5"/>
            <a:stretch>
              <a:fillRect/>
            </a:stretch>
          </p:blipFill>
          <p:spPr>
            <a:xfrm>
              <a:off x="107657" y="1354120"/>
              <a:ext cx="659577" cy="775729"/>
            </a:xfrm>
            <a:prstGeom prst="rect">
              <a:avLst/>
            </a:prstGeom>
          </p:spPr>
        </p:pic>
      </p:grpSp>
      <p:sp>
        <p:nvSpPr>
          <p:cNvPr id="4" name="TextBox 3"/>
          <p:cNvSpPr txBox="1"/>
          <p:nvPr/>
        </p:nvSpPr>
        <p:spPr>
          <a:xfrm>
            <a:off x="4340306" y="812387"/>
            <a:ext cx="3850871" cy="1015663"/>
          </a:xfrm>
          <a:prstGeom prst="rect">
            <a:avLst/>
          </a:prstGeom>
          <a:solidFill>
            <a:schemeClr val="bg1">
              <a:lumMod val="50000"/>
            </a:schemeClr>
          </a:solidFill>
        </p:spPr>
        <p:txBody>
          <a:bodyPr wrap="square" rtlCol="0">
            <a:spAutoFit/>
          </a:bodyPr>
          <a:lstStyle/>
          <a:p>
            <a:pPr marL="285750" indent="-285750">
              <a:buClr>
                <a:srgbClr val="FF0000"/>
              </a:buClr>
              <a:buFont typeface="Wingdings" panose="05000000000000000000" pitchFamily="2" charset="2"/>
              <a:buChar char="ü"/>
            </a:pPr>
            <a:r>
              <a:rPr lang="en-US" sz="1500" b="1" i="1" dirty="0">
                <a:solidFill>
                  <a:schemeClr val="bg1"/>
                </a:solidFill>
                <a:latin typeface="Century Gothic" panose="020B0502020202020204" pitchFamily="34" charset="0"/>
              </a:rPr>
              <a:t>Lacey Act (2018) </a:t>
            </a:r>
          </a:p>
          <a:p>
            <a:pPr marL="285750" indent="-285750">
              <a:buClr>
                <a:srgbClr val="FF0000"/>
              </a:buClr>
              <a:buFont typeface="Wingdings" panose="05000000000000000000" pitchFamily="2" charset="2"/>
              <a:buChar char="ü"/>
            </a:pPr>
            <a:r>
              <a:rPr lang="en-US" sz="1500" b="1" i="1" dirty="0">
                <a:solidFill>
                  <a:schemeClr val="bg1"/>
                </a:solidFill>
                <a:latin typeface="Century Gothic" panose="020B0502020202020204" pitchFamily="34" charset="0"/>
              </a:rPr>
              <a:t>EU Timber Regulations (2010)</a:t>
            </a:r>
          </a:p>
          <a:p>
            <a:pPr marL="285750" indent="-285750">
              <a:buClr>
                <a:srgbClr val="FF0000"/>
              </a:buClr>
              <a:buFont typeface="Wingdings" panose="05000000000000000000" pitchFamily="2" charset="2"/>
              <a:buChar char="ü"/>
            </a:pPr>
            <a:r>
              <a:rPr lang="en-US" sz="1500" b="1" i="1" dirty="0">
                <a:solidFill>
                  <a:schemeClr val="bg1"/>
                </a:solidFill>
                <a:latin typeface="Century Gothic" panose="020B0502020202020204" pitchFamily="34" charset="0"/>
              </a:rPr>
              <a:t>Illegal logging Prohibition Act (2010)</a:t>
            </a:r>
          </a:p>
          <a:p>
            <a:pPr marL="285750" indent="-285750">
              <a:buClr>
                <a:srgbClr val="FF0000"/>
              </a:buClr>
              <a:buFont typeface="Wingdings" panose="05000000000000000000" pitchFamily="2" charset="2"/>
              <a:buChar char="ü"/>
            </a:pPr>
            <a:r>
              <a:rPr lang="en-US" sz="1500" b="1" i="1" dirty="0">
                <a:solidFill>
                  <a:schemeClr val="bg1"/>
                </a:solidFill>
                <a:latin typeface="Century Gothic" panose="020B0502020202020204" pitchFamily="34" charset="0"/>
              </a:rPr>
              <a:t>Clean Wood Act (2017)</a:t>
            </a:r>
          </a:p>
        </p:txBody>
      </p:sp>
    </p:spTree>
    <p:extLst>
      <p:ext uri="{BB962C8B-B14F-4D97-AF65-F5344CB8AC3E}">
        <p14:creationId xmlns:p14="http://schemas.microsoft.com/office/powerpoint/2010/main" val="1142793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animBg="1"/>
      <p:bldP spid="19" grpId="0" animBg="1"/>
      <p:bldP spid="20" grpId="0" animBg="1"/>
      <p:bldP spid="21" grpId="0" animBg="1"/>
      <p:bldP spid="22" grpId="0" animBg="1"/>
      <p:bldP spid="23" grpId="0" animBg="1"/>
      <p:bldP spid="24" grpId="0" animBg="1"/>
      <p:bldP spid="25"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73B55B9-28DB-41B1-836D-15816B7617EA}" type="slidenum">
              <a:rPr lang="en-US"/>
              <a:pPr>
                <a:defRPr/>
              </a:pPr>
              <a:t>5</a:t>
            </a:fld>
            <a:endParaRPr lang="en-US"/>
          </a:p>
        </p:txBody>
      </p:sp>
      <p:sp>
        <p:nvSpPr>
          <p:cNvPr id="9" name="Content Placeholder 2"/>
          <p:cNvSpPr txBox="1">
            <a:spLocks/>
          </p:cNvSpPr>
          <p:nvPr/>
        </p:nvSpPr>
        <p:spPr>
          <a:xfrm>
            <a:off x="4169" y="0"/>
            <a:ext cx="12099636" cy="471340"/>
          </a:xfrm>
          <a:prstGeom prst="rect">
            <a:avLst/>
          </a:prstGeom>
          <a:solidFill>
            <a:schemeClr val="tx1"/>
          </a:solidFill>
        </p:spPr>
        <p:txBody>
          <a:bodyPr>
            <a:normAutofit/>
          </a:bodyPr>
          <a:lstStyle>
            <a:lvl1pPr marL="227013" indent="-227013" algn="l" defTabSz="912813" rtl="0" eaLnBrk="1" fontAlgn="base" hangingPunct="1">
              <a:lnSpc>
                <a:spcPct val="90000"/>
              </a:lnSpc>
              <a:spcBef>
                <a:spcPts val="1000"/>
              </a:spcBef>
              <a:spcAft>
                <a:spcPct val="0"/>
              </a:spcAft>
              <a:buFont typeface="Arial" panose="020B0604020202020204" pitchFamily="34" charset="0"/>
              <a:buChar char="•"/>
              <a:defRPr sz="2700" kern="1200">
                <a:solidFill>
                  <a:schemeClr val="tx1"/>
                </a:solidFill>
                <a:latin typeface="+mn-lt"/>
                <a:ea typeface="+mn-ea"/>
                <a:cs typeface="+mn-cs"/>
              </a:defRPr>
            </a:lvl1pPr>
            <a:lvl2pPr marL="684213" indent="-227013" algn="l" defTabSz="912813" rtl="0" eaLnBrk="1" fontAlgn="base" hangingPunct="1">
              <a:lnSpc>
                <a:spcPct val="90000"/>
              </a:lnSpc>
              <a:spcBef>
                <a:spcPts val="500"/>
              </a:spcBef>
              <a:spcAft>
                <a:spcPct val="0"/>
              </a:spcAft>
              <a:buFont typeface="Arial" panose="020B0604020202020204" pitchFamily="34" charset="0"/>
              <a:buChar char="•"/>
              <a:defRPr sz="2300" kern="1200">
                <a:solidFill>
                  <a:schemeClr val="tx1"/>
                </a:solidFill>
                <a:latin typeface="+mn-lt"/>
                <a:ea typeface="+mn-ea"/>
                <a:cs typeface="+mn-cs"/>
              </a:defRPr>
            </a:lvl2pPr>
            <a:lvl3pPr marL="1141413" indent="-227013" algn="l" defTabSz="912813" rtl="0" eaLnBrk="1" fontAlgn="base" hangingPunct="1">
              <a:lnSpc>
                <a:spcPct val="90000"/>
              </a:lnSpc>
              <a:spcBef>
                <a:spcPts val="500"/>
              </a:spcBef>
              <a:spcAft>
                <a:spcPct val="0"/>
              </a:spcAft>
              <a:buFont typeface="Arial" panose="020B0604020202020204" pitchFamily="34" charset="0"/>
              <a:buChar char="•"/>
              <a:defRPr sz="1900" kern="1200">
                <a:solidFill>
                  <a:schemeClr val="tx1"/>
                </a:solidFill>
                <a:latin typeface="+mn-lt"/>
                <a:ea typeface="+mn-ea"/>
                <a:cs typeface="+mn-cs"/>
              </a:defRPr>
            </a:lvl3pPr>
            <a:lvl4pPr marL="1598613" indent="-227013" algn="l" defTabSz="912813" rtl="0" eaLnBrk="1" fontAlgn="base" hangingPunct="1">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4pPr>
            <a:lvl5pPr marL="2055813" indent="-227013" algn="l" defTabSz="912813" rtl="0" eaLnBrk="1" fontAlgn="base" hangingPunct="1">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IN" sz="2400" b="1" i="1" u="sng" dirty="0">
                <a:solidFill>
                  <a:srgbClr val="00B0F0"/>
                </a:solidFill>
              </a:rPr>
              <a:t>Lack of Robust Forest Certification: One of the Key Drivers for Illegal Trade</a:t>
            </a:r>
            <a:endParaRPr lang="en-US" sz="2400" b="1" i="1" u="sng" dirty="0">
              <a:solidFill>
                <a:srgbClr val="00B0F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502849226"/>
              </p:ext>
            </p:extLst>
          </p:nvPr>
        </p:nvGraphicFramePr>
        <p:xfrm>
          <a:off x="11071" y="394557"/>
          <a:ext cx="12088332" cy="1714595"/>
        </p:xfrm>
        <a:graphic>
          <a:graphicData uri="http://schemas.openxmlformats.org/drawingml/2006/table">
            <a:tbl>
              <a:tblPr firstRow="1" bandRow="1">
                <a:tableStyleId>{073A0DAA-6AF3-43AB-8588-CEC1D06C72B9}</a:tableStyleId>
              </a:tblPr>
              <a:tblGrid>
                <a:gridCol w="5514320">
                  <a:extLst>
                    <a:ext uri="{9D8B030D-6E8A-4147-A177-3AD203B41FA5}">
                      <a16:colId xmlns:a16="http://schemas.microsoft.com/office/drawing/2014/main" val="3492011710"/>
                    </a:ext>
                  </a:extLst>
                </a:gridCol>
                <a:gridCol w="6574012">
                  <a:extLst>
                    <a:ext uri="{9D8B030D-6E8A-4147-A177-3AD203B41FA5}">
                      <a16:colId xmlns:a16="http://schemas.microsoft.com/office/drawing/2014/main" val="4077635515"/>
                    </a:ext>
                  </a:extLst>
                </a:gridCol>
              </a:tblGrid>
              <a:tr h="675079">
                <a:tc>
                  <a:txBody>
                    <a:bodyPr/>
                    <a:lstStyle/>
                    <a:p>
                      <a:pPr marL="0" indent="0">
                        <a:buFont typeface="Wingdings" panose="05000000000000000000" pitchFamily="2" charset="2"/>
                        <a:buNone/>
                      </a:pPr>
                      <a:r>
                        <a:rPr lang="en-US" sz="1800" b="1" i="0" u="sng" kern="1200" dirty="0">
                          <a:solidFill>
                            <a:srgbClr val="00B0F0"/>
                          </a:solidFill>
                          <a:effectLst/>
                          <a:latin typeface="Century Gothic" panose="020B0502020202020204" pitchFamily="34" charset="0"/>
                          <a:ea typeface="+mn-ea"/>
                          <a:cs typeface="+mn-cs"/>
                        </a:rPr>
                        <a:t>Two major international standards</a:t>
                      </a:r>
                      <a:r>
                        <a:rPr lang="en-US" sz="1800" b="1" i="0" kern="1200" dirty="0">
                          <a:solidFill>
                            <a:srgbClr val="00B0F0"/>
                          </a:solidFill>
                          <a:effectLst/>
                          <a:latin typeface="Century Gothic" panose="020B0502020202020204" pitchFamily="34" charset="0"/>
                          <a:ea typeface="+mn-ea"/>
                          <a:cs typeface="+mn-cs"/>
                        </a:rPr>
                        <a:t>:</a:t>
                      </a:r>
                      <a:r>
                        <a:rPr lang="en-US" sz="1800" b="1" i="0" kern="1200" dirty="0">
                          <a:solidFill>
                            <a:schemeClr val="bg1"/>
                          </a:solidFill>
                          <a:effectLst/>
                          <a:latin typeface="Century Gothic" panose="020B0502020202020204" pitchFamily="34" charset="0"/>
                          <a:ea typeface="+mn-ea"/>
                          <a:cs typeface="+mn-cs"/>
                        </a:rPr>
                        <a:t> </a:t>
                      </a:r>
                    </a:p>
                    <a:p>
                      <a:pPr marL="0" indent="0">
                        <a:buFont typeface="Wingdings" panose="05000000000000000000" pitchFamily="2" charset="2"/>
                        <a:buNone/>
                      </a:pPr>
                      <a:r>
                        <a:rPr lang="en-US" sz="1700" b="0" i="0" kern="1200" dirty="0">
                          <a:solidFill>
                            <a:schemeClr val="bg1"/>
                          </a:solidFill>
                          <a:effectLst/>
                          <a:latin typeface="Century Gothic" panose="020B0502020202020204" pitchFamily="34" charset="0"/>
                          <a:ea typeface="+mn-ea"/>
                          <a:cs typeface="+mn-cs"/>
                        </a:rPr>
                        <a:t> </a:t>
                      </a:r>
                      <a:r>
                        <a:rPr lang="en-US" sz="1700" b="1" i="0" kern="1200" dirty="0">
                          <a:solidFill>
                            <a:schemeClr val="accent1">
                              <a:lumMod val="75000"/>
                            </a:schemeClr>
                          </a:solidFill>
                          <a:effectLst/>
                          <a:latin typeface="Century Gothic" panose="020B0502020202020204" pitchFamily="34" charset="0"/>
                          <a:ea typeface="+mn-ea"/>
                          <a:cs typeface="+mn-cs"/>
                        </a:rPr>
                        <a:t>1) </a:t>
                      </a:r>
                      <a:r>
                        <a:rPr lang="en-US" sz="1700" b="1" i="0" kern="1200" dirty="0">
                          <a:solidFill>
                            <a:schemeClr val="bg1"/>
                          </a:solidFill>
                          <a:effectLst/>
                          <a:latin typeface="Century Gothic" panose="020B0502020202020204" pitchFamily="34" charset="0"/>
                          <a:ea typeface="+mn-ea"/>
                          <a:cs typeface="+mn-cs"/>
                        </a:rPr>
                        <a:t>Forest Stewardship Council, or FSC;</a:t>
                      </a:r>
                    </a:p>
                    <a:p>
                      <a:pPr marL="0" indent="0">
                        <a:buFont typeface="Wingdings" panose="05000000000000000000" pitchFamily="2" charset="2"/>
                        <a:buNone/>
                      </a:pPr>
                      <a:r>
                        <a:rPr lang="en-US" sz="1700" b="0" i="0" kern="1200" dirty="0">
                          <a:solidFill>
                            <a:schemeClr val="bg1"/>
                          </a:solidFill>
                          <a:effectLst/>
                          <a:latin typeface="Century Gothic" panose="020B0502020202020204" pitchFamily="34" charset="0"/>
                          <a:ea typeface="+mn-ea"/>
                          <a:cs typeface="+mn-cs"/>
                        </a:rPr>
                        <a:t> </a:t>
                      </a:r>
                      <a:r>
                        <a:rPr lang="en-US" sz="1700" b="1" i="0" kern="1200" dirty="0">
                          <a:solidFill>
                            <a:schemeClr val="accent1">
                              <a:lumMod val="75000"/>
                            </a:schemeClr>
                          </a:solidFill>
                          <a:effectLst/>
                          <a:latin typeface="Century Gothic" panose="020B0502020202020204" pitchFamily="34" charset="0"/>
                          <a:ea typeface="+mn-ea"/>
                          <a:cs typeface="+mn-cs"/>
                        </a:rPr>
                        <a:t>2) </a:t>
                      </a:r>
                      <a:r>
                        <a:rPr lang="en-US" sz="1700" b="1" i="0" kern="1200" dirty="0">
                          <a:solidFill>
                            <a:schemeClr val="bg1"/>
                          </a:solidFill>
                          <a:effectLst/>
                          <a:latin typeface="Century Gothic" panose="020B0502020202020204" pitchFamily="34" charset="0"/>
                          <a:ea typeface="+mn-ea"/>
                          <a:cs typeface="+mn-cs"/>
                        </a:rPr>
                        <a:t>Programme for Endorsement of Forest   </a:t>
                      </a:r>
                    </a:p>
                    <a:p>
                      <a:pPr marL="0" indent="0">
                        <a:buFont typeface="Wingdings" panose="05000000000000000000" pitchFamily="2" charset="2"/>
                        <a:buNone/>
                      </a:pPr>
                      <a:r>
                        <a:rPr lang="en-US" sz="1700" b="1" i="0" kern="1200" dirty="0">
                          <a:solidFill>
                            <a:schemeClr val="bg1"/>
                          </a:solidFill>
                          <a:effectLst/>
                          <a:latin typeface="Century Gothic" panose="020B0502020202020204" pitchFamily="34" charset="0"/>
                          <a:ea typeface="+mn-ea"/>
                          <a:cs typeface="+mn-cs"/>
                        </a:rPr>
                        <a:t>     Certifications (PEFC)</a:t>
                      </a:r>
                      <a:r>
                        <a:rPr lang="en-US" sz="1700" b="0" i="0" kern="1200" dirty="0">
                          <a:solidFill>
                            <a:schemeClr val="bg1"/>
                          </a:solidFill>
                          <a:effectLst/>
                          <a:latin typeface="Century Gothic" panose="020B0502020202020204" pitchFamily="34" charset="0"/>
                          <a:ea typeface="+mn-ea"/>
                          <a:cs typeface="+mn-cs"/>
                        </a:rPr>
                        <a:t> </a:t>
                      </a:r>
                    </a:p>
                  </a:txBody>
                  <a:tcPr/>
                </a:tc>
                <a:tc>
                  <a:txBody>
                    <a:bodyPr/>
                    <a:lstStyle/>
                    <a:p>
                      <a:r>
                        <a:rPr lang="en-US" sz="1800" b="1" i="0" u="sng" kern="1200" dirty="0">
                          <a:solidFill>
                            <a:srgbClr val="00B0F0"/>
                          </a:solidFill>
                          <a:effectLst/>
                          <a:latin typeface="Century Gothic" panose="020B0502020202020204" pitchFamily="34" charset="0"/>
                          <a:ea typeface="+mn-ea"/>
                          <a:cs typeface="+mn-cs"/>
                        </a:rPr>
                        <a:t>Forest Certification </a:t>
                      </a:r>
                      <a:r>
                        <a:rPr lang="en-US" sz="1600" b="0" i="0" kern="1200" dirty="0">
                          <a:solidFill>
                            <a:schemeClr val="lt1"/>
                          </a:solidFill>
                          <a:effectLst/>
                          <a:latin typeface="Century Gothic" panose="020B0502020202020204" pitchFamily="34" charset="0"/>
                          <a:ea typeface="+mn-ea"/>
                          <a:cs typeface="+mn-cs"/>
                        </a:rPr>
                        <a:t>offers a </a:t>
                      </a:r>
                      <a:r>
                        <a:rPr lang="en-US" sz="1600" b="1" i="0" kern="1200" dirty="0">
                          <a:solidFill>
                            <a:schemeClr val="lt1"/>
                          </a:solidFill>
                          <a:effectLst/>
                          <a:latin typeface="Century Gothic" panose="020B0502020202020204" pitchFamily="34" charset="0"/>
                          <a:ea typeface="+mn-ea"/>
                          <a:cs typeface="+mn-cs"/>
                        </a:rPr>
                        <a:t>multi-layer audit system</a:t>
                      </a:r>
                      <a:r>
                        <a:rPr lang="en-US" sz="1600" b="0" i="0" kern="1200" dirty="0">
                          <a:solidFill>
                            <a:schemeClr val="lt1"/>
                          </a:solidFill>
                          <a:effectLst/>
                          <a:latin typeface="Century Gothic" panose="020B0502020202020204" pitchFamily="34" charset="0"/>
                          <a:ea typeface="+mn-ea"/>
                          <a:cs typeface="+mn-cs"/>
                        </a:rPr>
                        <a:t> that seeks to authenticate the </a:t>
                      </a:r>
                      <a:r>
                        <a:rPr lang="en-US" sz="1600" b="1" i="0" kern="1200" dirty="0">
                          <a:solidFill>
                            <a:schemeClr val="lt1"/>
                          </a:solidFill>
                          <a:effectLst/>
                          <a:latin typeface="Century Gothic" panose="020B0502020202020204" pitchFamily="34" charset="0"/>
                          <a:ea typeface="+mn-ea"/>
                          <a:cs typeface="+mn-cs"/>
                        </a:rPr>
                        <a:t>origin, legality, and sustainability</a:t>
                      </a:r>
                      <a:r>
                        <a:rPr lang="en-US" sz="1600" b="0" i="0" kern="1200" dirty="0">
                          <a:solidFill>
                            <a:schemeClr val="lt1"/>
                          </a:solidFill>
                          <a:effectLst/>
                          <a:latin typeface="Century Gothic" panose="020B0502020202020204" pitchFamily="34" charset="0"/>
                          <a:ea typeface="+mn-ea"/>
                          <a:cs typeface="+mn-cs"/>
                        </a:rPr>
                        <a:t> of forest-based products (timber, furniture, handicraft, paper and pulp)</a:t>
                      </a:r>
                    </a:p>
                  </a:txBody>
                  <a:tcPr/>
                </a:tc>
                <a:extLst>
                  <a:ext uri="{0D108BD9-81ED-4DB2-BD59-A6C34878D82A}">
                    <a16:rowId xmlns:a16="http://schemas.microsoft.com/office/drawing/2014/main" val="1694243711"/>
                  </a:ext>
                </a:extLst>
              </a:tr>
              <a:tr h="571595">
                <a:tc gridSpan="2">
                  <a:txBody>
                    <a:bodyPr/>
                    <a:lstStyle/>
                    <a:p>
                      <a:pPr marL="285750" indent="-285750">
                        <a:buFont typeface="Wingdings" panose="05000000000000000000" pitchFamily="2" charset="2"/>
                        <a:buChar char="Ø"/>
                      </a:pPr>
                      <a:r>
                        <a:rPr lang="en-US" sz="1800" b="0" i="0" kern="1200" dirty="0">
                          <a:solidFill>
                            <a:schemeClr val="dk1"/>
                          </a:solidFill>
                          <a:effectLst/>
                          <a:latin typeface="+mn-lt"/>
                          <a:ea typeface="+mn-ea"/>
                          <a:cs typeface="+mn-cs"/>
                        </a:rPr>
                        <a:t> Certification is done to</a:t>
                      </a:r>
                      <a:r>
                        <a:rPr lang="en-US" sz="1800" b="1" i="0" kern="1200" dirty="0">
                          <a:solidFill>
                            <a:schemeClr val="dk1"/>
                          </a:solidFill>
                          <a:effectLst/>
                          <a:latin typeface="+mn-lt"/>
                          <a:ea typeface="+mn-ea"/>
                          <a:cs typeface="+mn-cs"/>
                        </a:rPr>
                        <a:t> avoid consumption </a:t>
                      </a:r>
                      <a:r>
                        <a:rPr lang="en-US" sz="1800" b="0" i="0" kern="1200" dirty="0">
                          <a:solidFill>
                            <a:schemeClr val="dk1"/>
                          </a:solidFill>
                          <a:effectLst/>
                          <a:latin typeface="+mn-lt"/>
                          <a:ea typeface="+mn-ea"/>
                          <a:cs typeface="+mn-cs"/>
                        </a:rPr>
                        <a:t>of any product that might be the result of </a:t>
                      </a:r>
                      <a:r>
                        <a:rPr lang="en-US" sz="1800" b="1" i="0" kern="1200" dirty="0">
                          <a:solidFill>
                            <a:schemeClr val="dk1"/>
                          </a:solidFill>
                          <a:effectLst/>
                          <a:latin typeface="+mn-lt"/>
                          <a:ea typeface="+mn-ea"/>
                          <a:cs typeface="+mn-cs"/>
                        </a:rPr>
                        <a:t>deforestation or illegal logging. </a:t>
                      </a:r>
                      <a:endParaRPr lang="en-IN" sz="1600" dirty="0">
                        <a:solidFill>
                          <a:schemeClr val="bg1"/>
                        </a:solidFill>
                        <a:latin typeface="Century Gothic" panose="020B0502020202020204" pitchFamily="34" charset="0"/>
                      </a:endParaRPr>
                    </a:p>
                  </a:txBody>
                  <a:tcPr>
                    <a:solidFill>
                      <a:schemeClr val="bg1"/>
                    </a:solidFill>
                  </a:tcPr>
                </a:tc>
                <a:tc hMerge="1">
                  <a:txBody>
                    <a:bodyPr/>
                    <a:lstStyle/>
                    <a:p>
                      <a:endParaRPr lang="en-IN"/>
                    </a:p>
                  </a:txBody>
                  <a:tcPr/>
                </a:tc>
                <a:extLst>
                  <a:ext uri="{0D108BD9-81ED-4DB2-BD59-A6C34878D82A}">
                    <a16:rowId xmlns:a16="http://schemas.microsoft.com/office/drawing/2014/main" val="137856107"/>
                  </a:ext>
                </a:extLst>
              </a:tr>
            </a:tbl>
          </a:graphicData>
        </a:graphic>
      </p:graphicFrame>
      <p:pic>
        <p:nvPicPr>
          <p:cNvPr id="12" name="Picture 17">
            <a:extLst>
              <a:ext uri="{FF2B5EF4-FFF2-40B4-BE49-F238E27FC236}">
                <a16:creationId xmlns:a16="http://schemas.microsoft.com/office/drawing/2014/main" id="{EA7B7555-644F-44B5-A45E-298CC00389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8945" y="42340"/>
            <a:ext cx="2410458" cy="477497"/>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1974583419"/>
              </p:ext>
            </p:extLst>
          </p:nvPr>
        </p:nvGraphicFramePr>
        <p:xfrm>
          <a:off x="17973" y="1944442"/>
          <a:ext cx="12088332" cy="2860609"/>
        </p:xfrm>
        <a:graphic>
          <a:graphicData uri="http://schemas.openxmlformats.org/drawingml/2006/table">
            <a:tbl>
              <a:tblPr firstRow="1" bandRow="1">
                <a:tableStyleId>{073A0DAA-6AF3-43AB-8588-CEC1D06C72B9}</a:tableStyleId>
              </a:tblPr>
              <a:tblGrid>
                <a:gridCol w="6044166">
                  <a:extLst>
                    <a:ext uri="{9D8B030D-6E8A-4147-A177-3AD203B41FA5}">
                      <a16:colId xmlns:a16="http://schemas.microsoft.com/office/drawing/2014/main" val="3492011710"/>
                    </a:ext>
                  </a:extLst>
                </a:gridCol>
                <a:gridCol w="6044166">
                  <a:extLst>
                    <a:ext uri="{9D8B030D-6E8A-4147-A177-3AD203B41FA5}">
                      <a16:colId xmlns:a16="http://schemas.microsoft.com/office/drawing/2014/main" val="1044239182"/>
                    </a:ext>
                  </a:extLst>
                </a:gridCol>
              </a:tblGrid>
              <a:tr h="2240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00B0F0"/>
                          </a:solidFill>
                          <a:latin typeface="Century Gothic" panose="020B0502020202020204" pitchFamily="34" charset="0"/>
                        </a:rPr>
                        <a:t>Forest</a:t>
                      </a:r>
                      <a:r>
                        <a:rPr lang="en-US" b="1" u="sng" baseline="0" dirty="0">
                          <a:solidFill>
                            <a:srgbClr val="00B0F0"/>
                          </a:solidFill>
                          <a:latin typeface="Century Gothic" panose="020B0502020202020204" pitchFamily="34" charset="0"/>
                        </a:rPr>
                        <a:t> Stewardship Council (FSC) </a:t>
                      </a:r>
                      <a:r>
                        <a:rPr lang="en-US" b="1" u="sng" baseline="0" dirty="0">
                          <a:solidFill>
                            <a:schemeClr val="bg1"/>
                          </a:solidFill>
                          <a:latin typeface="Century Gothic" panose="020B0502020202020204" pitchFamily="34" charset="0"/>
                        </a:rPr>
                        <a:t>(2022)</a:t>
                      </a:r>
                    </a:p>
                    <a:p>
                      <a:r>
                        <a:rPr lang="en-US" sz="1800" b="0" i="1" kern="1200" dirty="0">
                          <a:solidFill>
                            <a:schemeClr val="bg1"/>
                          </a:solidFill>
                          <a:effectLst/>
                          <a:latin typeface="Century Gothic" panose="020B0502020202020204" pitchFamily="34" charset="0"/>
                          <a:ea typeface="+mn-ea"/>
                          <a:cs typeface="+mn-cs"/>
                        </a:rPr>
                        <a:t>Forest Stewardship</a:t>
                      </a:r>
                      <a:r>
                        <a:rPr lang="en-US" sz="1800" b="0" i="1" kern="1200" baseline="0" dirty="0">
                          <a:solidFill>
                            <a:schemeClr val="bg1"/>
                          </a:solidFill>
                          <a:effectLst/>
                          <a:latin typeface="Century Gothic" panose="020B0502020202020204" pitchFamily="34" charset="0"/>
                          <a:ea typeface="+mn-ea"/>
                          <a:cs typeface="+mn-cs"/>
                        </a:rPr>
                        <a:t> council is still  in its infancy in the country</a:t>
                      </a:r>
                    </a:p>
                    <a:p>
                      <a:r>
                        <a:rPr lang="en-US" sz="1800" b="0" i="1" u="none" kern="1200" baseline="0" dirty="0">
                          <a:solidFill>
                            <a:schemeClr val="bg1"/>
                          </a:solidFill>
                          <a:effectLst/>
                          <a:latin typeface="Century Gothic" panose="020B0502020202020204" pitchFamily="34" charset="0"/>
                          <a:ea typeface="+mn-ea"/>
                          <a:cs typeface="+mn-cs"/>
                        </a:rPr>
                        <a:t>          </a:t>
                      </a:r>
                      <a:r>
                        <a:rPr lang="en-US" b="1" u="none" baseline="0" dirty="0">
                          <a:solidFill>
                            <a:schemeClr val="bg1"/>
                          </a:solidFill>
                          <a:latin typeface="Century Gothic" panose="020B0502020202020204" pitchFamily="34" charset="0"/>
                        </a:rPr>
                        <a:t>Forest Management certification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b="1" u="none" baseline="0" dirty="0">
                          <a:solidFill>
                            <a:schemeClr val="bg1"/>
                          </a:solidFill>
                          <a:latin typeface="Century Gothic" panose="020B0502020202020204" pitchFamily="34" charset="0"/>
                        </a:rPr>
                        <a:t>           Chain of custody certification</a:t>
                      </a:r>
                      <a:endParaRPr lang="en-IN" sz="1600" b="0" dirty="0">
                        <a:solidFill>
                          <a:schemeClr val="bg1"/>
                        </a:solidFill>
                        <a:latin typeface="Century Gothic" panose="020B0502020202020204" pitchFamily="34" charset="0"/>
                      </a:endParaRPr>
                    </a:p>
                    <a:p>
                      <a:endParaRPr lang="en-US" b="1" u="none" baseline="0" dirty="0">
                        <a:solidFill>
                          <a:schemeClr val="bg1"/>
                        </a:solidFill>
                        <a:latin typeface="Century Gothic" panose="020B0502020202020204" pitchFamily="34" charset="0"/>
                      </a:endParaRPr>
                    </a:p>
                    <a:p>
                      <a:endParaRPr lang="en-US" b="1" u="none" baseline="0" dirty="0">
                        <a:solidFill>
                          <a:schemeClr val="bg1"/>
                        </a:solidFill>
                        <a:latin typeface="Century Gothic" panose="020B0502020202020204" pitchFamily="34" charset="0"/>
                      </a:endParaRPr>
                    </a:p>
                    <a:p>
                      <a:r>
                        <a:rPr lang="en-US" b="1" u="none" baseline="0" dirty="0">
                          <a:solidFill>
                            <a:schemeClr val="bg1"/>
                          </a:solidFill>
                          <a:latin typeface="Century Gothic" panose="020B0502020202020204" pitchFamily="34" charset="0"/>
                        </a:rPr>
                        <a:t>        </a:t>
                      </a:r>
                      <a:endParaRPr lang="en-IN" sz="1600" b="0" dirty="0">
                        <a:solidFill>
                          <a:schemeClr val="bg1"/>
                        </a:solidFill>
                        <a:latin typeface="Century Gothic" panose="020B0502020202020204" pitchFamily="34" charset="0"/>
                      </a:endParaRPr>
                    </a:p>
                  </a:txBody>
                  <a:tcPr/>
                </a:tc>
                <a:tc>
                  <a:txBody>
                    <a:bodyPr/>
                    <a:lstStyle/>
                    <a:p>
                      <a:r>
                        <a:rPr lang="en-IN" sz="1600" dirty="0">
                          <a:effectLst/>
                        </a:rPr>
                        <a:t> </a:t>
                      </a:r>
                      <a:r>
                        <a:rPr lang="en-IN" sz="1800" b="1" u="sng" kern="1200" dirty="0">
                          <a:solidFill>
                            <a:schemeClr val="bg1"/>
                          </a:solidFill>
                          <a:effectLst/>
                          <a:latin typeface="Century Gothic" panose="020B0502020202020204" pitchFamily="34" charset="0"/>
                          <a:ea typeface="+mn-ea"/>
                          <a:cs typeface="+mn-cs"/>
                        </a:rPr>
                        <a:t>Ministry of Environment, Forests and Climate Change</a:t>
                      </a:r>
                      <a:r>
                        <a:rPr lang="en-IN" sz="1800" kern="1200" dirty="0">
                          <a:solidFill>
                            <a:schemeClr val="bg1"/>
                          </a:solidFill>
                          <a:effectLst/>
                          <a:latin typeface="Century Gothic" panose="020B0502020202020204" pitchFamily="34" charset="0"/>
                          <a:ea typeface="+mn-ea"/>
                          <a:cs typeface="+mn-cs"/>
                        </a:rPr>
                        <a:t> has launched the </a:t>
                      </a:r>
                      <a:r>
                        <a:rPr lang="en-IN" sz="1800" kern="1200" dirty="0">
                          <a:solidFill>
                            <a:srgbClr val="00B0F0"/>
                          </a:solidFill>
                          <a:effectLst/>
                          <a:latin typeface="Century Gothic" panose="020B0502020202020204" pitchFamily="34" charset="0"/>
                          <a:ea typeface="+mn-ea"/>
                          <a:cs typeface="+mn-cs"/>
                        </a:rPr>
                        <a:t>Indian Forest &amp; Wood Certification Scheme</a:t>
                      </a:r>
                      <a:r>
                        <a:rPr lang="en-IN" sz="1800" kern="1200" dirty="0">
                          <a:solidFill>
                            <a:schemeClr val="bg1"/>
                          </a:solidFill>
                          <a:effectLst/>
                          <a:latin typeface="Century Gothic" panose="020B0502020202020204" pitchFamily="34" charset="0"/>
                          <a:ea typeface="+mn-ea"/>
                          <a:cs typeface="+mn-cs"/>
                        </a:rPr>
                        <a:t>. (Third party certification)</a:t>
                      </a:r>
                    </a:p>
                    <a:p>
                      <a:r>
                        <a:rPr lang="en-US" sz="1800" b="1" i="0" u="sng" kern="1200" dirty="0">
                          <a:solidFill>
                            <a:srgbClr val="00B0F0"/>
                          </a:solidFill>
                          <a:effectLst/>
                          <a:latin typeface="Century Gothic" panose="020B0502020202020204" pitchFamily="34" charset="0"/>
                          <a:ea typeface="+mn-ea"/>
                          <a:cs typeface="+mn-cs"/>
                        </a:rPr>
                        <a:t>PRAMAAN-</a:t>
                      </a:r>
                      <a:r>
                        <a:rPr lang="en-US" sz="1800" b="1" i="0" u="sng" kern="1200" baseline="0" dirty="0">
                          <a:solidFill>
                            <a:srgbClr val="00B0F0"/>
                          </a:solidFill>
                          <a:effectLst/>
                          <a:latin typeface="Century Gothic" panose="020B0502020202020204" pitchFamily="34" charset="0"/>
                          <a:ea typeface="+mn-ea"/>
                          <a:cs typeface="+mn-cs"/>
                        </a:rPr>
                        <a:t> </a:t>
                      </a:r>
                      <a:r>
                        <a:rPr lang="en-US" sz="1800" b="1" i="0" u="none" kern="1200" baseline="0" dirty="0">
                          <a:solidFill>
                            <a:schemeClr val="bg1"/>
                          </a:solidFill>
                          <a:effectLst/>
                          <a:latin typeface="Century Gothic" panose="020B0502020202020204" pitchFamily="34" charset="0"/>
                          <a:ea typeface="+mn-ea"/>
                          <a:cs typeface="+mn-cs"/>
                        </a:rPr>
                        <a:t>Under Indian Forest &amp; Wood Certification System (</a:t>
                      </a:r>
                      <a:r>
                        <a:rPr lang="en-US" sz="1800" b="1" i="0" u="none" kern="1200" baseline="0" dirty="0" err="1">
                          <a:solidFill>
                            <a:schemeClr val="bg1"/>
                          </a:solidFill>
                          <a:effectLst/>
                          <a:latin typeface="Century Gothic" panose="020B0502020202020204" pitchFamily="34" charset="0"/>
                          <a:ea typeface="+mn-ea"/>
                          <a:cs typeface="+mn-cs"/>
                        </a:rPr>
                        <a:t>MoEFCC</a:t>
                      </a:r>
                      <a:r>
                        <a:rPr lang="en-US" sz="1800" b="1" i="0" u="none" kern="1200" baseline="0" dirty="0">
                          <a:solidFill>
                            <a:schemeClr val="bg1"/>
                          </a:solidFill>
                          <a:effectLst/>
                          <a:latin typeface="Century Gothic" panose="020B0502020202020204" pitchFamily="34" charset="0"/>
                          <a:ea typeface="+mn-ea"/>
                          <a:cs typeface="+mn-cs"/>
                        </a:rPr>
                        <a:t>, Govt. of India)</a:t>
                      </a:r>
                    </a:p>
                    <a:p>
                      <a:pPr marL="285750" indent="-285750">
                        <a:buClr>
                          <a:schemeClr val="accent1">
                            <a:lumMod val="75000"/>
                          </a:schemeClr>
                        </a:buClr>
                        <a:buFont typeface="Wingdings" panose="05000000000000000000" pitchFamily="2" charset="2"/>
                        <a:buChar char="ü"/>
                      </a:pPr>
                      <a:r>
                        <a:rPr lang="en-US" sz="1800" b="0" i="1" u="none" kern="1200" dirty="0">
                          <a:solidFill>
                            <a:schemeClr val="bg1"/>
                          </a:solidFill>
                          <a:effectLst/>
                          <a:latin typeface="Century Gothic" panose="020B0502020202020204" pitchFamily="34" charset="0"/>
                          <a:ea typeface="+mn-ea"/>
                          <a:cs typeface="+mn-cs"/>
                        </a:rPr>
                        <a:t>Forest Management (FM) certification </a:t>
                      </a:r>
                    </a:p>
                    <a:p>
                      <a:pPr marL="285750" indent="-285750">
                        <a:buClr>
                          <a:schemeClr val="accent1">
                            <a:lumMod val="75000"/>
                          </a:schemeClr>
                        </a:buClr>
                        <a:buFont typeface="Wingdings" panose="05000000000000000000" pitchFamily="2" charset="2"/>
                        <a:buChar char="ü"/>
                      </a:pPr>
                      <a:r>
                        <a:rPr lang="en-IN" sz="1800" b="0" i="1" u="none" kern="1200" dirty="0">
                          <a:solidFill>
                            <a:schemeClr val="bg1"/>
                          </a:solidFill>
                          <a:effectLst/>
                          <a:latin typeface="Century Gothic" panose="020B0502020202020204" pitchFamily="34" charset="0"/>
                          <a:ea typeface="+mn-ea"/>
                          <a:cs typeface="+mn-cs"/>
                        </a:rPr>
                        <a:t>Trees Outside Forests (</a:t>
                      </a:r>
                      <a:r>
                        <a:rPr lang="en-IN" sz="1800" b="0" i="1" u="none" kern="1200" dirty="0" err="1">
                          <a:solidFill>
                            <a:schemeClr val="bg1"/>
                          </a:solidFill>
                          <a:effectLst/>
                          <a:latin typeface="Century Gothic" panose="020B0502020202020204" pitchFamily="34" charset="0"/>
                          <a:ea typeface="+mn-ea"/>
                          <a:cs typeface="+mn-cs"/>
                        </a:rPr>
                        <a:t>ToF</a:t>
                      </a:r>
                      <a:r>
                        <a:rPr lang="en-IN" sz="1800" b="0" i="1" u="none" kern="1200" dirty="0">
                          <a:solidFill>
                            <a:schemeClr val="bg1"/>
                          </a:solidFill>
                          <a:effectLst/>
                          <a:latin typeface="Century Gothic" panose="020B0502020202020204" pitchFamily="34" charset="0"/>
                          <a:ea typeface="+mn-ea"/>
                          <a:cs typeface="+mn-cs"/>
                        </a:rPr>
                        <a:t>) certification </a:t>
                      </a:r>
                    </a:p>
                    <a:p>
                      <a:pPr marL="285750" indent="-285750">
                        <a:buClr>
                          <a:schemeClr val="accent1">
                            <a:lumMod val="75000"/>
                          </a:schemeClr>
                        </a:buClr>
                        <a:buFont typeface="Wingdings" panose="05000000000000000000" pitchFamily="2" charset="2"/>
                        <a:buChar char="ü"/>
                      </a:pPr>
                      <a:r>
                        <a:rPr lang="en-IN" sz="1800" b="0" i="1" u="none" kern="1200" dirty="0">
                          <a:solidFill>
                            <a:schemeClr val="bg1"/>
                          </a:solidFill>
                          <a:effectLst/>
                          <a:latin typeface="Century Gothic" panose="020B0502020202020204" pitchFamily="34" charset="0"/>
                          <a:ea typeface="+mn-ea"/>
                          <a:cs typeface="+mn-cs"/>
                        </a:rPr>
                        <a:t>Chain-of-</a:t>
                      </a:r>
                      <a:r>
                        <a:rPr lang="en-IN" sz="1800" b="0" i="1" u="none" kern="1200" dirty="0" err="1">
                          <a:solidFill>
                            <a:schemeClr val="bg1"/>
                          </a:solidFill>
                          <a:effectLst/>
                          <a:latin typeface="Century Gothic" panose="020B0502020202020204" pitchFamily="34" charset="0"/>
                          <a:ea typeface="+mn-ea"/>
                          <a:cs typeface="+mn-cs"/>
                        </a:rPr>
                        <a:t>Custosy</a:t>
                      </a:r>
                      <a:r>
                        <a:rPr lang="en-IN" sz="1800" b="0" i="1" u="none" kern="1200" baseline="0" dirty="0">
                          <a:solidFill>
                            <a:schemeClr val="bg1"/>
                          </a:solidFill>
                          <a:effectLst/>
                          <a:latin typeface="Century Gothic" panose="020B0502020202020204" pitchFamily="34" charset="0"/>
                          <a:ea typeface="+mn-ea"/>
                          <a:cs typeface="+mn-cs"/>
                        </a:rPr>
                        <a:t> (</a:t>
                      </a:r>
                      <a:r>
                        <a:rPr lang="en-IN" sz="1800" b="0" i="1" u="none" kern="1200" baseline="0" dirty="0" err="1">
                          <a:solidFill>
                            <a:schemeClr val="bg1"/>
                          </a:solidFill>
                          <a:effectLst/>
                          <a:latin typeface="Century Gothic" panose="020B0502020202020204" pitchFamily="34" charset="0"/>
                          <a:ea typeface="+mn-ea"/>
                          <a:cs typeface="+mn-cs"/>
                        </a:rPr>
                        <a:t>CoC</a:t>
                      </a:r>
                      <a:r>
                        <a:rPr lang="en-IN" sz="1800" b="0" i="1" u="none" kern="1200" baseline="0" dirty="0">
                          <a:solidFill>
                            <a:schemeClr val="bg1"/>
                          </a:solidFill>
                          <a:effectLst/>
                          <a:latin typeface="Century Gothic" panose="020B0502020202020204" pitchFamily="34" charset="0"/>
                          <a:ea typeface="+mn-ea"/>
                          <a:cs typeface="+mn-cs"/>
                        </a:rPr>
                        <a:t>) </a:t>
                      </a:r>
                      <a:r>
                        <a:rPr lang="en-IN" sz="1800" b="0" i="1" u="none" kern="1200" dirty="0">
                          <a:solidFill>
                            <a:schemeClr val="bg1"/>
                          </a:solidFill>
                          <a:effectLst/>
                          <a:latin typeface="Century Gothic" panose="020B0502020202020204" pitchFamily="34" charset="0"/>
                          <a:ea typeface="+mn-ea"/>
                          <a:cs typeface="+mn-cs"/>
                        </a:rPr>
                        <a:t>certification</a:t>
                      </a:r>
                      <a:endParaRPr lang="en-IN" sz="1800" b="0" u="sng" kern="1200" dirty="0">
                        <a:solidFill>
                          <a:schemeClr val="bg1"/>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1694243711"/>
                  </a:ext>
                </a:extLst>
              </a:tr>
              <a:tr h="574609">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IN" sz="1800" b="0" u="sng" kern="1200" dirty="0">
                          <a:solidFill>
                            <a:schemeClr val="tx1"/>
                          </a:solidFill>
                          <a:effectLst/>
                          <a:latin typeface="Century Gothic" panose="020B0502020202020204" pitchFamily="34" charset="0"/>
                          <a:ea typeface="+mn-ea"/>
                          <a:cs typeface="+mn-cs"/>
                        </a:rPr>
                        <a:t>The </a:t>
                      </a:r>
                      <a:r>
                        <a:rPr lang="en-IN" sz="1800" b="1" u="sng" kern="1200" dirty="0">
                          <a:solidFill>
                            <a:srgbClr val="0070C0"/>
                          </a:solidFill>
                          <a:effectLst/>
                          <a:latin typeface="Century Gothic" panose="020B0502020202020204" pitchFamily="34" charset="0"/>
                          <a:ea typeface="+mn-ea"/>
                          <a:cs typeface="+mn-cs"/>
                        </a:rPr>
                        <a:t>Indian Institute of Forest Management (IIFM), </a:t>
                      </a:r>
                      <a:r>
                        <a:rPr lang="en-IN" sz="1800" b="0" u="sng" kern="1200" dirty="0">
                          <a:solidFill>
                            <a:schemeClr val="tx1"/>
                          </a:solidFill>
                          <a:effectLst/>
                          <a:latin typeface="Century Gothic" panose="020B0502020202020204" pitchFamily="34" charset="0"/>
                          <a:ea typeface="+mn-ea"/>
                          <a:cs typeface="+mn-cs"/>
                        </a:rPr>
                        <a:t>Bhopal is the Scheme Operating Agency</a:t>
                      </a:r>
                      <a:endParaRPr lang="en-US" dirty="0">
                        <a:solidFill>
                          <a:schemeClr val="tx1"/>
                        </a:solidFill>
                      </a:endParaRPr>
                    </a:p>
                  </a:txBody>
                  <a:tcPr>
                    <a:solidFill>
                      <a:schemeClr val="bg1"/>
                    </a:solidFill>
                  </a:tcPr>
                </a:tc>
                <a:tc hMerge="1">
                  <a:txBody>
                    <a:bodyPr/>
                    <a:lstStyle/>
                    <a:p>
                      <a:endParaRPr lang="en-US"/>
                    </a:p>
                  </a:txBody>
                  <a:tcPr/>
                </a:tc>
                <a:extLst>
                  <a:ext uri="{0D108BD9-81ED-4DB2-BD59-A6C34878D82A}">
                    <a16:rowId xmlns:a16="http://schemas.microsoft.com/office/drawing/2014/main" val="3449535089"/>
                  </a:ext>
                </a:extLst>
              </a:tr>
            </a:tbl>
          </a:graphicData>
        </a:graphic>
      </p:graphicFrame>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3768" y="2599988"/>
            <a:ext cx="1049000" cy="1237839"/>
          </a:xfrm>
          <a:prstGeom prst="rect">
            <a:avLst/>
          </a:prstGeom>
        </p:spPr>
      </p:pic>
      <p:graphicFrame>
        <p:nvGraphicFramePr>
          <p:cNvPr id="15" name="Table 14"/>
          <p:cNvGraphicFramePr>
            <a:graphicFrameLocks noGrp="1"/>
          </p:cNvGraphicFramePr>
          <p:nvPr>
            <p:extLst>
              <p:ext uri="{D42A27DB-BD31-4B8C-83A1-F6EECF244321}">
                <p14:modId xmlns:p14="http://schemas.microsoft.com/office/powerpoint/2010/main" val="2972654368"/>
              </p:ext>
            </p:extLst>
          </p:nvPr>
        </p:nvGraphicFramePr>
        <p:xfrm>
          <a:off x="38093" y="4791502"/>
          <a:ext cx="12088332" cy="2066011"/>
        </p:xfrm>
        <a:graphic>
          <a:graphicData uri="http://schemas.openxmlformats.org/drawingml/2006/table">
            <a:tbl>
              <a:tblPr firstRow="1" bandRow="1">
                <a:tableStyleId>{073A0DAA-6AF3-43AB-8588-CEC1D06C72B9}</a:tableStyleId>
              </a:tblPr>
              <a:tblGrid>
                <a:gridCol w="5514320">
                  <a:extLst>
                    <a:ext uri="{9D8B030D-6E8A-4147-A177-3AD203B41FA5}">
                      <a16:colId xmlns:a16="http://schemas.microsoft.com/office/drawing/2014/main" val="3492011710"/>
                    </a:ext>
                  </a:extLst>
                </a:gridCol>
                <a:gridCol w="6574012">
                  <a:extLst>
                    <a:ext uri="{9D8B030D-6E8A-4147-A177-3AD203B41FA5}">
                      <a16:colId xmlns:a16="http://schemas.microsoft.com/office/drawing/2014/main" val="4077635515"/>
                    </a:ext>
                  </a:extLst>
                </a:gridCol>
              </a:tblGrid>
              <a:tr h="2066011">
                <a:tc>
                  <a:txBody>
                    <a:bodyPr/>
                    <a:lstStyle/>
                    <a:p>
                      <a:r>
                        <a:rPr lang="en-IN" sz="1800" kern="1200" dirty="0" err="1">
                          <a:solidFill>
                            <a:schemeClr val="dk1"/>
                          </a:solidFill>
                          <a:effectLst/>
                          <a:latin typeface="Century Gothic" panose="020B0502020202020204" pitchFamily="34" charset="0"/>
                          <a:ea typeface="+mn-ea"/>
                          <a:cs typeface="+mn-cs"/>
                        </a:rPr>
                        <a:t>Volunt</a:t>
                      </a:r>
                      <a:r>
                        <a:rPr lang="en-IN" sz="1800" kern="1200" dirty="0">
                          <a:solidFill>
                            <a:schemeClr val="dk1"/>
                          </a:solidFill>
                          <a:effectLst/>
                          <a:latin typeface="Century Gothic" panose="020B0502020202020204" pitchFamily="34" charset="0"/>
                          <a:ea typeface="+mn-ea"/>
                          <a:cs typeface="+mn-cs"/>
                        </a:rPr>
                        <a:t>”       </a:t>
                      </a:r>
                      <a:r>
                        <a:rPr lang="en-IN" sz="1800" b="1" kern="1200" dirty="0">
                          <a:solidFill>
                            <a:srgbClr val="0070C0"/>
                          </a:solidFill>
                          <a:effectLst/>
                          <a:latin typeface="Century Gothic" panose="020B0502020202020204" pitchFamily="34" charset="0"/>
                          <a:ea typeface="+mn-ea"/>
                          <a:cs typeface="+mn-cs"/>
                        </a:rPr>
                        <a:t>VRIKSH</a:t>
                      </a:r>
                      <a:r>
                        <a:rPr lang="en-IN" sz="1800" b="1" kern="1200" dirty="0">
                          <a:solidFill>
                            <a:schemeClr val="bg1"/>
                          </a:solidFill>
                          <a:effectLst/>
                          <a:latin typeface="Century Gothic" panose="020B0502020202020204" pitchFamily="34" charset="0"/>
                          <a:ea typeface="+mn-ea"/>
                          <a:cs typeface="+mn-cs"/>
                        </a:rPr>
                        <a:t>, a timber legality assessment      </a:t>
                      </a:r>
                      <a:r>
                        <a:rPr lang="en-IN" sz="1800" b="1" kern="1200" baseline="0" dirty="0">
                          <a:solidFill>
                            <a:schemeClr val="bg1"/>
                          </a:solidFill>
                          <a:effectLst/>
                          <a:latin typeface="Century Gothic" panose="020B0502020202020204" pitchFamily="34" charset="0"/>
                          <a:ea typeface="+mn-ea"/>
                          <a:cs typeface="+mn-cs"/>
                        </a:rPr>
                        <a:t>               </a:t>
                      </a:r>
                    </a:p>
                    <a:p>
                      <a:r>
                        <a:rPr lang="en-IN" sz="1800" b="1" kern="1200" baseline="0" dirty="0">
                          <a:solidFill>
                            <a:schemeClr val="bg1"/>
                          </a:solidFill>
                          <a:effectLst/>
                          <a:latin typeface="Century Gothic" panose="020B0502020202020204" pitchFamily="34" charset="0"/>
                          <a:ea typeface="+mn-ea"/>
                          <a:cs typeface="+mn-cs"/>
                        </a:rPr>
                        <a:t>                      </a:t>
                      </a:r>
                      <a:r>
                        <a:rPr lang="en-IN" sz="1800" b="1" kern="1200" dirty="0">
                          <a:solidFill>
                            <a:schemeClr val="bg1"/>
                          </a:solidFill>
                          <a:effectLst/>
                          <a:latin typeface="Century Gothic" panose="020B0502020202020204" pitchFamily="34" charset="0"/>
                          <a:ea typeface="+mn-ea"/>
                          <a:cs typeface="+mn-cs"/>
                        </a:rPr>
                        <a:t>verification standard </a:t>
                      </a:r>
                    </a:p>
                    <a:p>
                      <a:pPr marL="0" marR="0" indent="0" algn="l"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bg1"/>
                          </a:solidFill>
                          <a:effectLst/>
                          <a:latin typeface="Century Gothic" panose="020B0502020202020204" pitchFamily="34" charset="0"/>
                          <a:ea typeface="+mn-ea"/>
                          <a:cs typeface="+mn-cs"/>
                        </a:rPr>
                        <a:t>                       Export Promotion  Council  </a:t>
                      </a:r>
                      <a:r>
                        <a:rPr lang="en-IN" sz="1800" b="0" kern="1200" baseline="0" dirty="0">
                          <a:solidFill>
                            <a:schemeClr val="bg1"/>
                          </a:solidFill>
                          <a:effectLst/>
                          <a:latin typeface="Century Gothic" panose="020B0502020202020204" pitchFamily="34" charset="0"/>
                          <a:ea typeface="+mn-ea"/>
                          <a:cs typeface="+mn-cs"/>
                        </a:rPr>
                        <a:t>for        </a:t>
                      </a:r>
                    </a:p>
                    <a:p>
                      <a:pPr marL="0" marR="0" indent="0" algn="l" defTabSz="914400" rtl="0" eaLnBrk="1" fontAlgn="auto" latinLnBrk="0" hangingPunct="1">
                        <a:lnSpc>
                          <a:spcPct val="100000"/>
                        </a:lnSpc>
                        <a:spcBef>
                          <a:spcPts val="0"/>
                        </a:spcBef>
                        <a:spcAft>
                          <a:spcPts val="0"/>
                        </a:spcAft>
                        <a:buClrTx/>
                        <a:buSzTx/>
                        <a:buFontTx/>
                        <a:buNone/>
                        <a:tabLst/>
                        <a:defRPr/>
                      </a:pPr>
                      <a:r>
                        <a:rPr lang="en-IN" sz="1800" b="0" kern="1200" baseline="0" dirty="0">
                          <a:solidFill>
                            <a:schemeClr val="bg1"/>
                          </a:solidFill>
                          <a:effectLst/>
                          <a:latin typeface="Century Gothic" panose="020B0502020202020204" pitchFamily="34" charset="0"/>
                          <a:ea typeface="+mn-ea"/>
                          <a:cs typeface="+mn-cs"/>
                        </a:rPr>
                        <a:t>                       </a:t>
                      </a:r>
                      <a:r>
                        <a:rPr lang="en-IN" sz="1800" b="0" kern="1200" dirty="0">
                          <a:solidFill>
                            <a:schemeClr val="bg1"/>
                          </a:solidFill>
                          <a:effectLst/>
                          <a:latin typeface="Century Gothic" panose="020B0502020202020204" pitchFamily="34" charset="0"/>
                          <a:ea typeface="+mn-ea"/>
                          <a:cs typeface="+mn-cs"/>
                        </a:rPr>
                        <a:t>Handicrafts (2018)                   </a:t>
                      </a:r>
                      <a:endParaRPr lang="en-IN" sz="1800" b="0" dirty="0">
                        <a:solidFill>
                          <a:schemeClr val="bg1"/>
                        </a:solidFill>
                        <a:latin typeface="Century Gothic" panose="020B0502020202020204" pitchFamily="34" charset="0"/>
                      </a:endParaRPr>
                    </a:p>
                    <a:p>
                      <a:endParaRPr lang="en-US" sz="1600" b="0" u="sng" kern="1200" dirty="0">
                        <a:solidFill>
                          <a:schemeClr val="bg1"/>
                        </a:solidFill>
                        <a:effectLst/>
                        <a:latin typeface="Century Gothic" panose="020B0502020202020204" pitchFamily="34" charset="0"/>
                        <a:ea typeface="+mn-ea"/>
                        <a:cs typeface="+mn-cs"/>
                      </a:endParaRPr>
                    </a:p>
                  </a:txBody>
                  <a:tcPr/>
                </a:tc>
                <a:tc>
                  <a:txBody>
                    <a:bodyPr/>
                    <a:lstStyle/>
                    <a:p>
                      <a:pPr marL="0" indent="0">
                        <a:buFont typeface="Wingdings" panose="05000000000000000000" pitchFamily="2" charset="2"/>
                        <a:buNone/>
                      </a:pPr>
                      <a:r>
                        <a:rPr lang="en-US" sz="1600" b="1" u="none" kern="1200" dirty="0">
                          <a:solidFill>
                            <a:srgbClr val="00B0F0"/>
                          </a:solidFill>
                          <a:effectLst/>
                          <a:latin typeface="Century Gothic" panose="020B0502020202020204" pitchFamily="34" charset="0"/>
                          <a:ea typeface="+mn-ea"/>
                          <a:cs typeface="+mn-cs"/>
                        </a:rPr>
                        <a:t>                   </a:t>
                      </a:r>
                      <a:r>
                        <a:rPr lang="en-US" sz="1600" b="1" u="sng" kern="1200" dirty="0">
                          <a:solidFill>
                            <a:srgbClr val="00B0F0"/>
                          </a:solidFill>
                          <a:effectLst/>
                          <a:latin typeface="Century Gothic" panose="020B0502020202020204" pitchFamily="34" charset="0"/>
                          <a:ea typeface="+mn-ea"/>
                          <a:cs typeface="+mn-cs"/>
                        </a:rPr>
                        <a:t>Advanced Integrated</a:t>
                      </a:r>
                      <a:r>
                        <a:rPr lang="en-US" sz="1600" b="1" u="sng" kern="1200" baseline="0" dirty="0">
                          <a:solidFill>
                            <a:srgbClr val="00B0F0"/>
                          </a:solidFill>
                          <a:effectLst/>
                          <a:latin typeface="Century Gothic" panose="020B0502020202020204" pitchFamily="34" charset="0"/>
                          <a:ea typeface="+mn-ea"/>
                          <a:cs typeface="+mn-cs"/>
                        </a:rPr>
                        <a:t> tamper proof tools for </a:t>
                      </a:r>
                      <a:r>
                        <a:rPr lang="en-US" sz="1600" b="1" u="sng" kern="1200" dirty="0">
                          <a:solidFill>
                            <a:srgbClr val="00B0F0"/>
                          </a:solidFill>
                          <a:effectLst/>
                          <a:latin typeface="Century Gothic" panose="020B0502020202020204" pitchFamily="34" charset="0"/>
                          <a:ea typeface="+mn-ea"/>
                          <a:cs typeface="+mn-cs"/>
                        </a:rPr>
                        <a:t>Timber   </a:t>
                      </a:r>
                    </a:p>
                    <a:p>
                      <a:pPr marL="0" indent="0">
                        <a:buFont typeface="Wingdings" panose="05000000000000000000" pitchFamily="2" charset="2"/>
                        <a:buNone/>
                      </a:pPr>
                      <a:r>
                        <a:rPr lang="en-US" sz="1600" b="1" u="none" kern="1200" dirty="0">
                          <a:solidFill>
                            <a:srgbClr val="00B0F0"/>
                          </a:solidFill>
                          <a:effectLst/>
                          <a:latin typeface="Century Gothic" panose="020B0502020202020204" pitchFamily="34" charset="0"/>
                          <a:ea typeface="+mn-ea"/>
                          <a:cs typeface="+mn-cs"/>
                        </a:rPr>
                        <a:t>                       </a:t>
                      </a:r>
                      <a:r>
                        <a:rPr lang="en-US" sz="1600" b="1" u="sng" kern="1200" dirty="0">
                          <a:solidFill>
                            <a:srgbClr val="00B0F0"/>
                          </a:solidFill>
                          <a:effectLst/>
                          <a:latin typeface="Century Gothic" panose="020B0502020202020204" pitchFamily="34" charset="0"/>
                          <a:ea typeface="+mn-ea"/>
                          <a:cs typeface="+mn-cs"/>
                        </a:rPr>
                        <a:t>traceability</a:t>
                      </a:r>
                      <a:r>
                        <a:rPr lang="en-US" sz="1600" b="1" u="sng" kern="1200" baseline="0" dirty="0">
                          <a:solidFill>
                            <a:srgbClr val="00B0F0"/>
                          </a:solidFill>
                          <a:effectLst/>
                          <a:latin typeface="Century Gothic" panose="020B0502020202020204" pitchFamily="34" charset="0"/>
                          <a:ea typeface="+mn-ea"/>
                          <a:cs typeface="+mn-cs"/>
                        </a:rPr>
                        <a:t> </a:t>
                      </a:r>
                      <a:r>
                        <a:rPr lang="en-US" sz="1600" b="1" u="none" kern="1200" baseline="0" dirty="0">
                          <a:solidFill>
                            <a:schemeClr val="bg1"/>
                          </a:solidFill>
                          <a:effectLst/>
                          <a:latin typeface="Century Gothic" panose="020B0502020202020204" pitchFamily="34" charset="0"/>
                          <a:ea typeface="+mn-ea"/>
                          <a:cs typeface="+mn-cs"/>
                        </a:rPr>
                        <a:t> (DNA &amp; Chemical Signatures)</a:t>
                      </a:r>
                    </a:p>
                    <a:p>
                      <a:pPr marL="0" indent="0">
                        <a:buFont typeface="Wingdings" panose="05000000000000000000" pitchFamily="2" charset="2"/>
                        <a:buNone/>
                      </a:pPr>
                      <a:r>
                        <a:rPr lang="en-US" sz="1600" b="1" kern="1200" dirty="0">
                          <a:solidFill>
                            <a:schemeClr val="bg1"/>
                          </a:solidFill>
                          <a:effectLst/>
                          <a:latin typeface="Century Gothic" panose="020B0502020202020204" pitchFamily="34" charset="0"/>
                          <a:ea typeface="+mn-ea"/>
                          <a:cs typeface="+mn-cs"/>
                        </a:rPr>
                        <a:t>                   </a:t>
                      </a:r>
                      <a:r>
                        <a:rPr lang="en-US" sz="1600" b="1" kern="1200" baseline="0" dirty="0">
                          <a:solidFill>
                            <a:schemeClr val="bg1"/>
                          </a:solidFill>
                          <a:effectLst/>
                          <a:latin typeface="Century Gothic" panose="020B0502020202020204" pitchFamily="34" charset="0"/>
                          <a:ea typeface="+mn-ea"/>
                          <a:cs typeface="+mn-cs"/>
                        </a:rPr>
                        <a:t> </a:t>
                      </a:r>
                      <a:r>
                        <a:rPr lang="en-US" sz="1600" b="1" u="sng" kern="1200" dirty="0">
                          <a:solidFill>
                            <a:schemeClr val="bg1"/>
                          </a:solidFill>
                          <a:effectLst/>
                          <a:latin typeface="Century Gothic" panose="020B0502020202020204" pitchFamily="34" charset="0"/>
                          <a:ea typeface="+mn-ea"/>
                          <a:cs typeface="+mn-cs"/>
                        </a:rPr>
                        <a:t>United Nations Office on Drugs and  Crime  (UNODC</a:t>
                      </a:r>
                      <a:r>
                        <a:rPr lang="en-US" sz="1600" kern="1200" dirty="0">
                          <a:solidFill>
                            <a:schemeClr val="bg1"/>
                          </a:solidFill>
                          <a:effectLst/>
                          <a:latin typeface="Century Gothic" panose="020B0502020202020204" pitchFamily="34" charset="0"/>
                          <a:ea typeface="+mn-ea"/>
                          <a:cs typeface="+mn-cs"/>
                        </a:rPr>
                        <a:t>)</a:t>
                      </a:r>
                      <a:r>
                        <a:rPr lang="en-US" sz="1600" kern="1200" baseline="0" dirty="0">
                          <a:solidFill>
                            <a:schemeClr val="bg1"/>
                          </a:solidFill>
                          <a:effectLst/>
                          <a:latin typeface="Century Gothic" panose="020B0502020202020204" pitchFamily="34" charset="0"/>
                          <a:ea typeface="+mn-ea"/>
                          <a:cs typeface="+mn-cs"/>
                        </a:rPr>
                        <a:t> </a:t>
                      </a:r>
                      <a:r>
                        <a:rPr lang="en-US" sz="1600" b="1" kern="1200" dirty="0">
                          <a:solidFill>
                            <a:schemeClr val="bg1"/>
                          </a:solidFill>
                          <a:effectLst/>
                          <a:latin typeface="Century Gothic" panose="020B0502020202020204" pitchFamily="34" charset="0"/>
                          <a:ea typeface="+mn-ea"/>
                          <a:cs typeface="+mn-cs"/>
                        </a:rPr>
                        <a:t> </a:t>
                      </a:r>
                    </a:p>
                    <a:p>
                      <a:pPr marL="0" indent="0">
                        <a:buFont typeface="Wingdings" panose="05000000000000000000" pitchFamily="2" charset="2"/>
                        <a:buNone/>
                      </a:pPr>
                      <a:r>
                        <a:rPr lang="en-US" sz="1600" kern="1200" baseline="0" dirty="0">
                          <a:solidFill>
                            <a:schemeClr val="bg1"/>
                          </a:solidFill>
                          <a:effectLst/>
                          <a:latin typeface="Century Gothic" panose="020B0502020202020204" pitchFamily="34" charset="0"/>
                          <a:ea typeface="+mn-ea"/>
                          <a:cs typeface="+mn-cs"/>
                        </a:rPr>
                        <a:t>                    Best practice guide for forensic timber identification </a:t>
                      </a:r>
                    </a:p>
                    <a:p>
                      <a:pPr marL="0" indent="0">
                        <a:buFont typeface="Wingdings" panose="05000000000000000000" pitchFamily="2" charset="2"/>
                        <a:buNone/>
                      </a:pPr>
                      <a:r>
                        <a:rPr lang="en-US" sz="1600" kern="1200" dirty="0">
                          <a:solidFill>
                            <a:schemeClr val="bg1"/>
                          </a:solidFill>
                          <a:effectLst/>
                          <a:latin typeface="Century Gothic" panose="020B0502020202020204" pitchFamily="34" charset="0"/>
                          <a:ea typeface="+mn-ea"/>
                          <a:cs typeface="+mn-cs"/>
                        </a:rPr>
                        <a:t>, </a:t>
                      </a:r>
                      <a:r>
                        <a:rPr lang="en-US" sz="1600" kern="1200" baseline="0" dirty="0">
                          <a:solidFill>
                            <a:schemeClr val="bg1"/>
                          </a:solidFill>
                          <a:effectLst/>
                          <a:latin typeface="Century Gothic" panose="020B0502020202020204" pitchFamily="34" charset="0"/>
                          <a:ea typeface="+mn-ea"/>
                          <a:cs typeface="+mn-cs"/>
                        </a:rPr>
                        <a:t>                    (</a:t>
                      </a:r>
                      <a:r>
                        <a:rPr lang="en-US" sz="1600" kern="1200" dirty="0">
                          <a:solidFill>
                            <a:schemeClr val="bg1"/>
                          </a:solidFill>
                          <a:effectLst/>
                          <a:latin typeface="Century Gothic" panose="020B0502020202020204" pitchFamily="34" charset="0"/>
                          <a:ea typeface="+mn-ea"/>
                          <a:cs typeface="+mn-cs"/>
                        </a:rPr>
                        <a:t>2016)      </a:t>
                      </a:r>
                      <a:endParaRPr lang="en-US" sz="1600" b="1" u="sng" kern="1200" dirty="0">
                        <a:solidFill>
                          <a:schemeClr val="bg1"/>
                        </a:solidFill>
                        <a:effectLst/>
                        <a:latin typeface="Century Gothic" panose="020B0502020202020204" pitchFamily="34" charset="0"/>
                        <a:ea typeface="+mn-ea"/>
                        <a:cs typeface="+mn-cs"/>
                      </a:endParaRPr>
                    </a:p>
                    <a:p>
                      <a:pPr marL="0" indent="0">
                        <a:buFont typeface="Wingdings" panose="05000000000000000000" pitchFamily="2" charset="2"/>
                        <a:buNone/>
                      </a:pPr>
                      <a:r>
                        <a:rPr lang="en-US" sz="1600" b="1" kern="1200" dirty="0">
                          <a:solidFill>
                            <a:schemeClr val="bg1"/>
                          </a:solidFill>
                          <a:effectLst/>
                          <a:latin typeface="Century Gothic" panose="020B0502020202020204" pitchFamily="34" charset="0"/>
                          <a:ea typeface="+mn-ea"/>
                          <a:cs typeface="+mn-cs"/>
                        </a:rPr>
                        <a:t>                    </a:t>
                      </a:r>
                      <a:r>
                        <a:rPr lang="en-US" sz="1600" b="1" u="sng" kern="1200" dirty="0">
                          <a:solidFill>
                            <a:schemeClr val="bg1"/>
                          </a:solidFill>
                          <a:effectLst/>
                          <a:latin typeface="Century Gothic" panose="020B0502020202020204" pitchFamily="34" charset="0"/>
                          <a:ea typeface="+mn-ea"/>
                          <a:cs typeface="+mn-cs"/>
                        </a:rPr>
                        <a:t>Global Timber Tracking Network  </a:t>
                      </a:r>
                      <a:r>
                        <a:rPr lang="en-US" sz="1600" b="1" u="sng" kern="1200" baseline="0" dirty="0">
                          <a:solidFill>
                            <a:schemeClr val="bg1"/>
                          </a:solidFill>
                          <a:effectLst/>
                          <a:latin typeface="Century Gothic" panose="020B0502020202020204" pitchFamily="34" charset="0"/>
                          <a:ea typeface="+mn-ea"/>
                          <a:cs typeface="+mn-cs"/>
                        </a:rPr>
                        <a:t> </a:t>
                      </a:r>
                      <a:r>
                        <a:rPr lang="en-US" sz="1600" b="1" u="sng" kern="1200" dirty="0">
                          <a:solidFill>
                            <a:schemeClr val="bg1"/>
                          </a:solidFill>
                          <a:effectLst/>
                          <a:latin typeface="Century Gothic" panose="020B0502020202020204" pitchFamily="34" charset="0"/>
                          <a:ea typeface="+mn-ea"/>
                          <a:cs typeface="+mn-cs"/>
                        </a:rPr>
                        <a:t>(GTTN</a:t>
                      </a:r>
                      <a:r>
                        <a:rPr lang="en-US" sz="1600" b="1" kern="1200" dirty="0">
                          <a:solidFill>
                            <a:schemeClr val="bg1"/>
                          </a:solidFill>
                          <a:effectLst/>
                          <a:latin typeface="Century Gothic" panose="020B0502020202020204" pitchFamily="34" charset="0"/>
                          <a:ea typeface="+mn-ea"/>
                          <a:cs typeface="+mn-cs"/>
                        </a:rPr>
                        <a:t>)        </a:t>
                      </a:r>
                    </a:p>
                    <a:p>
                      <a:pPr marL="0" indent="0">
                        <a:buFont typeface="Wingdings" panose="05000000000000000000" pitchFamily="2" charset="2"/>
                        <a:buNone/>
                      </a:pPr>
                      <a:r>
                        <a:rPr lang="en-US" sz="1600" kern="1200" baseline="0" dirty="0">
                          <a:solidFill>
                            <a:schemeClr val="bg1"/>
                          </a:solidFill>
                          <a:effectLst/>
                          <a:latin typeface="Century Gothic" panose="020B0502020202020204" pitchFamily="34" charset="0"/>
                          <a:ea typeface="+mn-ea"/>
                          <a:cs typeface="+mn-cs"/>
                        </a:rPr>
                        <a:t>                      </a:t>
                      </a:r>
                      <a:r>
                        <a:rPr lang="en-US" sz="1600" kern="1200" dirty="0">
                          <a:solidFill>
                            <a:schemeClr val="bg1"/>
                          </a:solidFill>
                          <a:effectLst/>
                          <a:latin typeface="Century Gothic" panose="020B0502020202020204" pitchFamily="34" charset="0"/>
                          <a:ea typeface="+mn-ea"/>
                          <a:cs typeface="+mn-cs"/>
                        </a:rPr>
                        <a:t>data analysis guide</a:t>
                      </a:r>
                      <a:r>
                        <a:rPr lang="en-US" sz="1600" kern="1200" baseline="0" dirty="0">
                          <a:solidFill>
                            <a:schemeClr val="bg1"/>
                          </a:solidFill>
                          <a:effectLst/>
                          <a:latin typeface="Century Gothic" panose="020B0502020202020204" pitchFamily="34" charset="0"/>
                          <a:ea typeface="+mn-ea"/>
                          <a:cs typeface="+mn-cs"/>
                        </a:rPr>
                        <a:t> (</a:t>
                      </a:r>
                      <a:r>
                        <a:rPr lang="en-US" sz="1600" kern="1200" dirty="0">
                          <a:solidFill>
                            <a:schemeClr val="bg1"/>
                          </a:solidFill>
                          <a:effectLst/>
                          <a:latin typeface="Century Gothic" panose="020B0502020202020204" pitchFamily="34" charset="0"/>
                          <a:ea typeface="+mn-ea"/>
                          <a:cs typeface="+mn-cs"/>
                        </a:rPr>
                        <a:t>2021)</a:t>
                      </a:r>
                    </a:p>
                    <a:p>
                      <a:pPr marL="0" indent="0">
                        <a:buFont typeface="Wingdings" panose="05000000000000000000" pitchFamily="2" charset="2"/>
                        <a:buNone/>
                      </a:pPr>
                      <a:endParaRPr lang="en-IN" sz="1600" dirty="0">
                        <a:solidFill>
                          <a:schemeClr val="bg1"/>
                        </a:solidFill>
                        <a:latin typeface="Century Gothic" panose="020B0502020202020204" pitchFamily="34" charset="0"/>
                      </a:endParaRPr>
                    </a:p>
                  </a:txBody>
                  <a:tcPr/>
                </a:tc>
                <a:extLst>
                  <a:ext uri="{0D108BD9-81ED-4DB2-BD59-A6C34878D82A}">
                    <a16:rowId xmlns:a16="http://schemas.microsoft.com/office/drawing/2014/main" val="1694243711"/>
                  </a:ext>
                </a:extLst>
              </a:tr>
            </a:tbl>
          </a:graphicData>
        </a:graphic>
      </p:graphicFrame>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4084" y="4756568"/>
            <a:ext cx="916416" cy="862511"/>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2033" y="5701719"/>
            <a:ext cx="866820" cy="80832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065" y="4666157"/>
            <a:ext cx="1363359" cy="1363359"/>
          </a:xfrm>
          <a:prstGeom prst="rect">
            <a:avLst/>
          </a:prstGeom>
        </p:spPr>
      </p:pic>
      <p:sp>
        <p:nvSpPr>
          <p:cNvPr id="3" name="TextBox 2"/>
          <p:cNvSpPr txBox="1"/>
          <p:nvPr/>
        </p:nvSpPr>
        <p:spPr>
          <a:xfrm>
            <a:off x="1599216" y="3374746"/>
            <a:ext cx="9246152" cy="877163"/>
          </a:xfrm>
          <a:prstGeom prst="rect">
            <a:avLst/>
          </a:prstGeom>
          <a:solidFill>
            <a:schemeClr val="bg1"/>
          </a:solidFill>
        </p:spPr>
        <p:txBody>
          <a:bodyPr wrap="square" rtlCol="0">
            <a:spAutoFit/>
          </a:bodyPr>
          <a:lstStyle/>
          <a:p>
            <a:r>
              <a:rPr lang="en-IN" sz="1700" b="1" i="1" dirty="0">
                <a:solidFill>
                  <a:srgbClr val="C00000"/>
                </a:solidFill>
                <a:latin typeface="Century Gothic" panose="020B0502020202020204" pitchFamily="34" charset="0"/>
              </a:rPr>
              <a:t>While research and development in this area have made significant progress, there are still critical gaps in adopting </a:t>
            </a:r>
            <a:r>
              <a:rPr lang="en-IN" sz="1700" b="1" i="1" u="sng" dirty="0">
                <a:solidFill>
                  <a:srgbClr val="C00000"/>
                </a:solidFill>
                <a:latin typeface="Century Gothic" panose="020B0502020202020204" pitchFamily="34" charset="0"/>
              </a:rPr>
              <a:t>an effective geographical signatures which will serve as certification standards </a:t>
            </a:r>
            <a:r>
              <a:rPr lang="en-IN" sz="1700" b="1" i="1" dirty="0">
                <a:solidFill>
                  <a:srgbClr val="C00000"/>
                </a:solidFill>
                <a:latin typeface="Century Gothic" panose="020B0502020202020204" pitchFamily="34" charset="0"/>
              </a:rPr>
              <a:t>for timber traceability</a:t>
            </a:r>
          </a:p>
        </p:txBody>
      </p:sp>
    </p:spTree>
    <p:extLst>
      <p:ext uri="{BB962C8B-B14F-4D97-AF65-F5344CB8AC3E}">
        <p14:creationId xmlns:p14="http://schemas.microsoft.com/office/powerpoint/2010/main" val="15084210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1868" y="3020425"/>
            <a:ext cx="4654596" cy="3552596"/>
          </a:xfrm>
          <a:prstGeom prst="rect">
            <a:avLst/>
          </a:prstGeom>
        </p:spPr>
      </p:pic>
      <p:sp>
        <p:nvSpPr>
          <p:cNvPr id="10" name="Slide Number Placeholder 9"/>
          <p:cNvSpPr>
            <a:spLocks noGrp="1"/>
          </p:cNvSpPr>
          <p:nvPr>
            <p:ph type="sldNum" sz="quarter" idx="12"/>
          </p:nvPr>
        </p:nvSpPr>
        <p:spPr>
          <a:xfrm>
            <a:off x="8973582" y="6208543"/>
            <a:ext cx="2743200" cy="365125"/>
          </a:xfrm>
        </p:spPr>
        <p:txBody>
          <a:bodyPr/>
          <a:lstStyle/>
          <a:p>
            <a:fld id="{9733F9BD-9108-4890-8534-682C19648A7F}" type="slidenum">
              <a:rPr lang="en-IN" smtClean="0">
                <a:latin typeface="Times New Roman" panose="02020603050405020304" pitchFamily="18" charset="0"/>
                <a:cs typeface="Times New Roman" panose="02020603050405020304" pitchFamily="18" charset="0"/>
              </a:rPr>
              <a:t>6</a:t>
            </a:fld>
            <a:endParaRPr lang="en-IN"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876908" y="685566"/>
            <a:ext cx="4068406" cy="369332"/>
          </a:xfrm>
          <a:prstGeom prst="rect">
            <a:avLst/>
          </a:prstGeom>
          <a:noFill/>
        </p:spPr>
        <p:txBody>
          <a:bodyPr wrap="square" rtlCol="0">
            <a:spAutoFit/>
          </a:bodyPr>
          <a:lstStyle/>
          <a:p>
            <a:r>
              <a:rPr lang="en-US" b="1" u="sng" dirty="0">
                <a:latin typeface="Times New Roman" panose="02020603050405020304" pitchFamily="18" charset="0"/>
                <a:cs typeface="Times New Roman" panose="02020603050405020304" pitchFamily="18" charset="0"/>
              </a:rPr>
              <a:t>DNA Barcode - </a:t>
            </a:r>
            <a:r>
              <a:rPr lang="en-US" b="1" u="sng" dirty="0">
                <a:solidFill>
                  <a:srgbClr val="00B0F0"/>
                </a:solidFill>
                <a:latin typeface="Times New Roman" panose="02020603050405020304" pitchFamily="18" charset="0"/>
                <a:cs typeface="Times New Roman" panose="02020603050405020304" pitchFamily="18" charset="0"/>
              </a:rPr>
              <a:t>Species adulteration</a:t>
            </a:r>
            <a:endParaRPr lang="en-IN" b="1" u="sng" dirty="0">
              <a:solidFill>
                <a:srgbClr val="00B0F0"/>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752324" y="1219615"/>
            <a:ext cx="4055918" cy="2031325"/>
          </a:xfrm>
          <a:prstGeom prst="rect">
            <a:avLst/>
          </a:prstGeom>
        </p:spPr>
        <p:txBody>
          <a:bodyPr wrap="square">
            <a:spAutoFit/>
          </a:bodyPr>
          <a:lstStyle/>
          <a:p>
            <a:pPr marL="285750" indent="-285750">
              <a:buFont typeface="Wingdings" panose="05000000000000000000" pitchFamily="2" charset="2"/>
              <a:buChar char="§"/>
            </a:pPr>
            <a:r>
              <a:rPr lang="en-US" b="1" dirty="0">
                <a:solidFill>
                  <a:srgbClr val="00B0F0"/>
                </a:solidFill>
                <a:latin typeface="Times New Roman" panose="02020603050405020304" pitchFamily="18" charset="0"/>
                <a:cs typeface="Times New Roman" panose="02020603050405020304" pitchFamily="18" charset="0"/>
              </a:rPr>
              <a:t>DNA barcodes </a:t>
            </a:r>
            <a:r>
              <a:rPr lang="en-US" b="1" dirty="0">
                <a:latin typeface="Times New Roman" panose="02020603050405020304" pitchFamily="18" charset="0"/>
                <a:cs typeface="Times New Roman" panose="02020603050405020304" pitchFamily="18" charset="0"/>
              </a:rPr>
              <a:t>developed for each species are unique tamperproof biological tags</a:t>
            </a:r>
          </a:p>
          <a:p>
            <a:pPr marL="285750" indent="-285750"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Trace the market adulteration in wood and non-wood forest products</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4945314" y="673508"/>
            <a:ext cx="3845947" cy="2031325"/>
          </a:xfrm>
          <a:prstGeom prst="rect">
            <a:avLst/>
          </a:prstGeom>
          <a:noFill/>
        </p:spPr>
        <p:txBody>
          <a:bodyPr wrap="square" rtlCol="0">
            <a:spAutoFit/>
          </a:bodyPr>
          <a:lstStyle/>
          <a:p>
            <a:r>
              <a:rPr lang="en-US" b="1" u="sng" dirty="0">
                <a:latin typeface="Times New Roman" panose="02020603050405020304" pitchFamily="18" charset="0"/>
                <a:cs typeface="Times New Roman" panose="02020603050405020304" pitchFamily="18" charset="0"/>
              </a:rPr>
              <a:t>DNA profile-</a:t>
            </a:r>
            <a:r>
              <a:rPr lang="en-US" b="1" u="sng" dirty="0">
                <a:solidFill>
                  <a:srgbClr val="00B0F0"/>
                </a:solidFill>
                <a:latin typeface="Times New Roman" panose="02020603050405020304" pitchFamily="18" charset="0"/>
                <a:cs typeface="Times New Roman" panose="02020603050405020304" pitchFamily="18" charset="0"/>
              </a:rPr>
              <a:t>Individual verification</a:t>
            </a:r>
          </a:p>
          <a:p>
            <a:endParaRPr lang="en-US" b="1" u="sng" dirty="0">
              <a:solidFill>
                <a:srgbClr val="00B0F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solidFill>
                  <a:schemeClr val="tx1">
                    <a:lumMod val="95000"/>
                  </a:schemeClr>
                </a:solidFill>
                <a:latin typeface="Times New Roman" panose="02020603050405020304" pitchFamily="18" charset="0"/>
                <a:cs typeface="Times New Roman" panose="02020603050405020304" pitchFamily="18" charset="0"/>
              </a:rPr>
              <a:t>Compare DNA profile of stump and logs-match testing – </a:t>
            </a:r>
            <a:r>
              <a:rPr lang="en-US" b="1" dirty="0">
                <a:solidFill>
                  <a:srgbClr val="00B0F0"/>
                </a:solidFill>
                <a:latin typeface="Times New Roman" panose="02020603050405020304" pitchFamily="18" charset="0"/>
                <a:cs typeface="Times New Roman" panose="02020603050405020304" pitchFamily="18" charset="0"/>
              </a:rPr>
              <a:t>Genome wide SSRs/SNPs</a:t>
            </a:r>
            <a:r>
              <a:rPr lang="en-US" b="1" dirty="0">
                <a:solidFill>
                  <a:schemeClr val="tx1">
                    <a:lumMod val="95000"/>
                  </a:schemeClr>
                </a:solidFill>
                <a:latin typeface="Times New Roman" panose="02020603050405020304" pitchFamily="18" charset="0"/>
                <a:cs typeface="Times New Roman" panose="02020603050405020304" pitchFamily="18" charset="0"/>
              </a:rPr>
              <a:t> –Blind test framework-  for individualization in timber-</a:t>
            </a:r>
            <a:r>
              <a:rPr lang="en-US" b="1" dirty="0">
                <a:latin typeface="Times New Roman" panose="02020603050405020304" pitchFamily="18" charset="0"/>
                <a:cs typeface="Times New Roman" panose="02020603050405020304" pitchFamily="18" charset="0"/>
              </a:rPr>
              <a:t>assignment test </a:t>
            </a:r>
          </a:p>
        </p:txBody>
      </p:sp>
      <p:sp>
        <p:nvSpPr>
          <p:cNvPr id="27" name="Double Wave 26"/>
          <p:cNvSpPr/>
          <p:nvPr/>
        </p:nvSpPr>
        <p:spPr>
          <a:xfrm>
            <a:off x="8986322" y="784562"/>
            <a:ext cx="3096641" cy="1052421"/>
          </a:xfrm>
          <a:prstGeom prst="doubleWav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dirty="0">
                <a:solidFill>
                  <a:srgbClr val="C00000"/>
                </a:solidFill>
                <a:latin typeface="Times New Roman" panose="02020603050405020304" pitchFamily="18" charset="0"/>
                <a:cs typeface="Times New Roman" panose="02020603050405020304" pitchFamily="18" charset="0"/>
              </a:rPr>
              <a:t>Assignment tools  based on Machine learning approaches </a:t>
            </a:r>
          </a:p>
          <a:p>
            <a:pPr algn="ctr"/>
            <a:r>
              <a:rPr lang="en-US" sz="1600" b="1" dirty="0">
                <a:solidFill>
                  <a:srgbClr val="C00000"/>
                </a:solidFill>
                <a:latin typeface="Times New Roman" panose="02020603050405020304" pitchFamily="18" charset="0"/>
                <a:cs typeface="Times New Roman" panose="02020603050405020304" pitchFamily="18" charset="0"/>
              </a:rPr>
              <a:t>:WEKA, </a:t>
            </a:r>
            <a:r>
              <a:rPr lang="en-US" sz="1600" b="1" dirty="0" err="1">
                <a:solidFill>
                  <a:srgbClr val="C00000"/>
                </a:solidFill>
                <a:latin typeface="Times New Roman" panose="02020603050405020304" pitchFamily="18" charset="0"/>
                <a:cs typeface="Times New Roman" panose="02020603050405020304" pitchFamily="18" charset="0"/>
              </a:rPr>
              <a:t>AssignPOP</a:t>
            </a:r>
            <a:r>
              <a:rPr lang="en-US" sz="1600" b="1" dirty="0">
                <a:solidFill>
                  <a:srgbClr val="C00000"/>
                </a:solidFill>
                <a:latin typeface="Times New Roman" panose="02020603050405020304" pitchFamily="18" charset="0"/>
                <a:cs typeface="Times New Roman" panose="02020603050405020304" pitchFamily="18" charset="0"/>
              </a:rPr>
              <a:t>, Mycorrhiza</a:t>
            </a:r>
          </a:p>
        </p:txBody>
      </p:sp>
      <p:pic>
        <p:nvPicPr>
          <p:cNvPr id="33" name="Picture 3">
            <a:extLst>
              <a:ext uri="{FF2B5EF4-FFF2-40B4-BE49-F238E27FC236}">
                <a16:creationId xmlns:a16="http://schemas.microsoft.com/office/drawing/2014/main" id="{85D7475C-C31E-48A9-A020-07928396A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0284" y="26185"/>
            <a:ext cx="2369084" cy="461665"/>
          </a:xfrm>
          <a:prstGeom prst="rect">
            <a:avLst/>
          </a:prstGeom>
        </p:spPr>
      </p:pic>
      <p:sp>
        <p:nvSpPr>
          <p:cNvPr id="34" name="Rectangle 4">
            <a:extLst>
              <a:ext uri="{FF2B5EF4-FFF2-40B4-BE49-F238E27FC236}">
                <a16:creationId xmlns:a16="http://schemas.microsoft.com/office/drawing/2014/main" id="{6E57A549-C472-45D2-A3B4-F1782FEC3908}"/>
              </a:ext>
            </a:extLst>
          </p:cNvPr>
          <p:cNvSpPr/>
          <p:nvPr/>
        </p:nvSpPr>
        <p:spPr>
          <a:xfrm>
            <a:off x="863937" y="44064"/>
            <a:ext cx="9494302" cy="461665"/>
          </a:xfrm>
          <a:prstGeom prst="rect">
            <a:avLst/>
          </a:prstGeom>
          <a:solidFill>
            <a:schemeClr val="accent6">
              <a:lumMod val="50000"/>
            </a:schemeClr>
          </a:solidFill>
        </p:spPr>
        <p:txBody>
          <a:bodyPr wrap="square">
            <a:spAutoFit/>
          </a:bodyPr>
          <a:lstStyle/>
          <a:p>
            <a:r>
              <a:rPr lang="en-GB" sz="2400" b="1" dirty="0">
                <a:solidFill>
                  <a:schemeClr val="bg1"/>
                </a:solidFill>
                <a:latin typeface="Times New Roman" panose="02020603050405020304" pitchFamily="18" charset="0"/>
                <a:cs typeface="Times New Roman" panose="02020603050405020304" pitchFamily="18" charset="0"/>
              </a:rPr>
              <a:t>DNA tools for forensics - Species authentication &amp; Timber traceability </a:t>
            </a:r>
          </a:p>
        </p:txBody>
      </p:sp>
      <p:pic>
        <p:nvPicPr>
          <p:cNvPr id="35" name="Picture 7">
            <a:extLst>
              <a:ext uri="{FF2B5EF4-FFF2-40B4-BE49-F238E27FC236}">
                <a16:creationId xmlns:a16="http://schemas.microsoft.com/office/drawing/2014/main" id="{D29244DA-BCFB-49C6-A9C5-D1E86FAB67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211" y="3056399"/>
            <a:ext cx="4131411" cy="1593378"/>
          </a:xfrm>
          <a:prstGeom prst="rect">
            <a:avLst/>
          </a:prstGeom>
        </p:spPr>
      </p:pic>
      <p:grpSp>
        <p:nvGrpSpPr>
          <p:cNvPr id="36" name="Group 30">
            <a:extLst>
              <a:ext uri="{FF2B5EF4-FFF2-40B4-BE49-F238E27FC236}">
                <a16:creationId xmlns:a16="http://schemas.microsoft.com/office/drawing/2014/main" id="{3BFD6ADC-6820-461C-8287-690088B7259F}"/>
              </a:ext>
            </a:extLst>
          </p:cNvPr>
          <p:cNvGrpSpPr/>
          <p:nvPr/>
        </p:nvGrpSpPr>
        <p:grpSpPr>
          <a:xfrm>
            <a:off x="828615" y="4861465"/>
            <a:ext cx="4342844" cy="1262627"/>
            <a:chOff x="186102" y="5170900"/>
            <a:chExt cx="4971090" cy="999885"/>
          </a:xfrm>
        </p:grpSpPr>
        <p:pic>
          <p:nvPicPr>
            <p:cNvPr id="37" name="Picture 10">
              <a:extLst>
                <a:ext uri="{FF2B5EF4-FFF2-40B4-BE49-F238E27FC236}">
                  <a16:creationId xmlns:a16="http://schemas.microsoft.com/office/drawing/2014/main" id="{22EDBF69-98CE-4C40-8EC4-D184B2156AE7}"/>
                </a:ext>
              </a:extLst>
            </p:cNvPr>
            <p:cNvPicPr>
              <a:picLocks noChangeAspect="1"/>
            </p:cNvPicPr>
            <p:nvPr/>
          </p:nvPicPr>
          <p:blipFill rotWithShape="1">
            <a:blip r:embed="rId5"/>
            <a:srcRect t="18082" b="61805"/>
            <a:stretch/>
          </p:blipFill>
          <p:spPr>
            <a:xfrm>
              <a:off x="186102" y="5170900"/>
              <a:ext cx="4971090" cy="749101"/>
            </a:xfrm>
            <a:prstGeom prst="rect">
              <a:avLst/>
            </a:prstGeom>
          </p:spPr>
        </p:pic>
        <p:sp>
          <p:nvSpPr>
            <p:cNvPr id="38" name="TextBox 11">
              <a:extLst>
                <a:ext uri="{FF2B5EF4-FFF2-40B4-BE49-F238E27FC236}">
                  <a16:creationId xmlns:a16="http://schemas.microsoft.com/office/drawing/2014/main" id="{F2B26867-A658-41D3-8A44-E65942A56200}"/>
                </a:ext>
              </a:extLst>
            </p:cNvPr>
            <p:cNvSpPr txBox="1"/>
            <p:nvPr/>
          </p:nvSpPr>
          <p:spPr>
            <a:xfrm>
              <a:off x="1484201" y="5927054"/>
              <a:ext cx="1704917" cy="243731"/>
            </a:xfrm>
            <a:prstGeom prst="rect">
              <a:avLst/>
            </a:prstGeom>
            <a:solidFill>
              <a:schemeClr val="accent6">
                <a:lumMod val="40000"/>
                <a:lumOff val="60000"/>
              </a:schemeClr>
            </a:solidFill>
          </p:spPr>
          <p:txBody>
            <a:bodyPr wrap="square" rtlCol="0">
              <a:spAutoFit/>
            </a:bodyPr>
            <a:lstStyle/>
            <a:p>
              <a:r>
                <a:rPr lang="en-US" sz="1400" b="1" dirty="0">
                  <a:latin typeface="Times New Roman" panose="02020603050405020304" pitchFamily="18" charset="0"/>
                  <a:cs typeface="Times New Roman" panose="02020603050405020304" pitchFamily="18" charset="0"/>
                </a:rPr>
                <a:t>DNA barcode</a:t>
              </a:r>
              <a:endParaRPr lang="en-IN" sz="1400" b="1" dirty="0">
                <a:latin typeface="Times New Roman" panose="02020603050405020304" pitchFamily="18" charset="0"/>
                <a:cs typeface="Times New Roman" panose="02020603050405020304" pitchFamily="18" charset="0"/>
              </a:endParaRPr>
            </a:p>
          </p:txBody>
        </p:sp>
      </p:grpSp>
      <p:pic>
        <p:nvPicPr>
          <p:cNvPr id="16" name="Grafik 15">
            <a:extLst>
              <a:ext uri="{FF2B5EF4-FFF2-40B4-BE49-F238E27FC236}">
                <a16:creationId xmlns:a16="http://schemas.microsoft.com/office/drawing/2014/main" id="{590EDF26-C64F-41F9-9CF6-26FFB5BDE277}"/>
              </a:ext>
            </a:extLst>
          </p:cNvPr>
          <p:cNvPicPr>
            <a:picLocks noChangeAspect="1"/>
          </p:cNvPicPr>
          <p:nvPr/>
        </p:nvPicPr>
        <p:blipFill rotWithShape="1">
          <a:blip r:embed="rId6">
            <a:extLst>
              <a:ext uri="{28A0092B-C50C-407E-A947-70E740481C1C}">
                <a14:useLocalDpi xmlns:a14="http://schemas.microsoft.com/office/drawing/2010/main" val="0"/>
              </a:ext>
            </a:extLst>
          </a:blip>
          <a:srcRect l="7036" t="33033" r="11515" b="24631"/>
          <a:stretch/>
        </p:blipFill>
        <p:spPr>
          <a:xfrm>
            <a:off x="9239264" y="2096872"/>
            <a:ext cx="2561282" cy="730183"/>
          </a:xfrm>
          <a:prstGeom prst="rect">
            <a:avLst/>
          </a:prstGeom>
        </p:spPr>
      </p:pic>
      <p:sp>
        <p:nvSpPr>
          <p:cNvPr id="2" name="Rectangle 1"/>
          <p:cNvSpPr/>
          <p:nvPr/>
        </p:nvSpPr>
        <p:spPr>
          <a:xfrm>
            <a:off x="9976983" y="3189672"/>
            <a:ext cx="2583385" cy="646331"/>
          </a:xfrm>
          <a:prstGeom prst="rect">
            <a:avLst/>
          </a:prstGeom>
        </p:spPr>
        <p:txBody>
          <a:bodyPr wrap="square">
            <a:spAutoFit/>
          </a:bodyPr>
          <a:lstStyle/>
          <a:p>
            <a:r>
              <a:rPr lang="en-IN" b="1" dirty="0" err="1">
                <a:solidFill>
                  <a:srgbClr val="333333"/>
                </a:solidFill>
                <a:latin typeface="Helvetica Neue"/>
              </a:rPr>
              <a:t>assignPOP</a:t>
            </a:r>
            <a:r>
              <a:rPr lang="en-IN" dirty="0">
                <a:solidFill>
                  <a:srgbClr val="333333"/>
                </a:solidFill>
                <a:latin typeface="Helvetica Neue"/>
              </a:rPr>
              <a:t> is an R package</a:t>
            </a:r>
            <a:endParaRPr lang="en-IN" dirty="0"/>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17678" y="3056399"/>
            <a:ext cx="988483" cy="930337"/>
          </a:xfrm>
          <a:prstGeom prst="rect">
            <a:avLst/>
          </a:prstGeom>
        </p:spPr>
      </p:pic>
      <p:sp>
        <p:nvSpPr>
          <p:cNvPr id="5" name="Rectangle 4"/>
          <p:cNvSpPr/>
          <p:nvPr/>
        </p:nvSpPr>
        <p:spPr>
          <a:xfrm>
            <a:off x="10006616" y="4588527"/>
            <a:ext cx="2320066" cy="1200329"/>
          </a:xfrm>
          <a:prstGeom prst="rect">
            <a:avLst/>
          </a:prstGeom>
        </p:spPr>
        <p:txBody>
          <a:bodyPr wrap="square">
            <a:spAutoFit/>
          </a:bodyPr>
          <a:lstStyle/>
          <a:p>
            <a:r>
              <a:rPr lang="en-IN" dirty="0">
                <a:solidFill>
                  <a:srgbClr val="1F1F1F"/>
                </a:solidFill>
                <a:latin typeface="Google Sans"/>
              </a:rPr>
              <a:t> Mycorrhiza (open sourced python package) -genotype assignment </a:t>
            </a:r>
            <a:endParaRPr lang="en-IN" dirty="0"/>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17678" y="4544836"/>
            <a:ext cx="940590" cy="1426239"/>
          </a:xfrm>
          <a:prstGeom prst="rect">
            <a:avLst/>
          </a:prstGeom>
        </p:spPr>
      </p:pic>
      <p:grpSp>
        <p:nvGrpSpPr>
          <p:cNvPr id="19" name="Group 18"/>
          <p:cNvGrpSpPr/>
          <p:nvPr/>
        </p:nvGrpSpPr>
        <p:grpSpPr>
          <a:xfrm>
            <a:off x="-23375" y="-12137"/>
            <a:ext cx="12215375" cy="6890655"/>
            <a:chOff x="-23375" y="-12137"/>
            <a:chExt cx="12215375" cy="6890655"/>
          </a:xfrm>
        </p:grpSpPr>
        <p:sp>
          <p:nvSpPr>
            <p:cNvPr id="25" name="Right Triangle 24"/>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ight Triangle 20"/>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TextBox 21"/>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4" name="Rectangle 23"/>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6" name="Picture 25" descr="F:\_Rajkumar_12-12-17\F_Feb-2017\After August 2014\Amphibians\Raorchestes travancoricus\Review\KFRI logo.png"/>
            <p:cNvPicPr>
              <a:picLocks noChangeAspect="1" noChangeArrowheads="1"/>
            </p:cNvPicPr>
            <p:nvPr/>
          </p:nvPicPr>
          <p:blipFill>
            <a:blip r:embed="rId9" cstate="print"/>
            <a:srcRect/>
            <a:stretch>
              <a:fillRect/>
            </a:stretch>
          </p:blipFill>
          <p:spPr bwMode="auto">
            <a:xfrm>
              <a:off x="170822" y="2350876"/>
              <a:ext cx="531984" cy="787852"/>
            </a:xfrm>
            <a:prstGeom prst="rect">
              <a:avLst/>
            </a:prstGeom>
            <a:noFill/>
          </p:spPr>
        </p:pic>
        <p:pic>
          <p:nvPicPr>
            <p:cNvPr id="28" name="Picture 27"/>
            <p:cNvPicPr>
              <a:picLocks noChangeAspect="1"/>
            </p:cNvPicPr>
            <p:nvPr/>
          </p:nvPicPr>
          <p:blipFill>
            <a:blip r:embed="rId10"/>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4403170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3" grpId="0"/>
      <p:bldP spid="27" grpId="0" animBg="1"/>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FD2AC709-1644-4722-8C1B-8BF8E886C3B3}"/>
              </a:ext>
            </a:extLst>
          </p:cNvPr>
          <p:cNvSpPr txBox="1"/>
          <p:nvPr/>
        </p:nvSpPr>
        <p:spPr>
          <a:xfrm>
            <a:off x="2475957" y="260451"/>
            <a:ext cx="6043354" cy="800219"/>
          </a:xfrm>
          <a:prstGeom prst="rect">
            <a:avLst/>
          </a:prstGeom>
          <a:noFill/>
        </p:spPr>
        <p:txBody>
          <a:bodyPr wrap="square">
            <a:spAutoFit/>
          </a:bodyPr>
          <a:lstStyle/>
          <a:p>
            <a:pPr algn="ctr"/>
            <a:r>
              <a:rPr lang="en-US" sz="2400" b="1" dirty="0">
                <a:solidFill>
                  <a:schemeClr val="bg1"/>
                </a:solidFill>
                <a:latin typeface="Book Antiqua" panose="02040602050305030304" pitchFamily="18" charset="0"/>
              </a:rPr>
              <a:t>KSCSTE-Kerala Forest Research Institute</a:t>
            </a:r>
          </a:p>
          <a:p>
            <a:pPr algn="ctr"/>
            <a:r>
              <a:rPr lang="en-US" sz="1100" b="1" dirty="0">
                <a:solidFill>
                  <a:schemeClr val="bg1"/>
                </a:solidFill>
                <a:latin typeface="Book Antiqua" panose="02040602050305030304" pitchFamily="18" charset="0"/>
              </a:rPr>
              <a:t>An Institution under Kerala State Council for Science, Technology and Environment</a:t>
            </a:r>
          </a:p>
          <a:p>
            <a:pPr algn="ctr"/>
            <a:r>
              <a:rPr lang="en-US" sz="1100" b="1" dirty="0">
                <a:solidFill>
                  <a:schemeClr val="bg1"/>
                </a:solidFill>
                <a:latin typeface="Book Antiqua" panose="02040602050305030304" pitchFamily="18" charset="0"/>
              </a:rPr>
              <a:t>(</a:t>
            </a:r>
            <a:r>
              <a:rPr lang="en-US" sz="1100" b="1" dirty="0" err="1">
                <a:solidFill>
                  <a:schemeClr val="bg1"/>
                </a:solidFill>
                <a:latin typeface="Book Antiqua" panose="02040602050305030304" pitchFamily="18" charset="0"/>
              </a:rPr>
              <a:t>Establshed</a:t>
            </a:r>
            <a:r>
              <a:rPr lang="en-US" sz="1100" b="1" dirty="0">
                <a:solidFill>
                  <a:schemeClr val="bg1"/>
                </a:solidFill>
                <a:latin typeface="Book Antiqua" panose="02040602050305030304" pitchFamily="18" charset="0"/>
              </a:rPr>
              <a:t> in 1975, brought under KSCSTE in 2003)</a:t>
            </a:r>
          </a:p>
        </p:txBody>
      </p:sp>
      <p:pic>
        <p:nvPicPr>
          <p:cNvPr id="175" name="Picture 6">
            <a:extLst>
              <a:ext uri="{FF2B5EF4-FFF2-40B4-BE49-F238E27FC236}">
                <a16:creationId xmlns:a16="http://schemas.microsoft.com/office/drawing/2014/main" id="{C125932C-2292-4DE0-BB2A-F377CEC70B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6926" y="201289"/>
            <a:ext cx="3025940" cy="1023250"/>
          </a:xfrm>
          <a:prstGeom prst="rect">
            <a:avLst/>
          </a:prstGeom>
        </p:spPr>
      </p:pic>
      <p:sp>
        <p:nvSpPr>
          <p:cNvPr id="18" name="Textfeld 17">
            <a:extLst>
              <a:ext uri="{FF2B5EF4-FFF2-40B4-BE49-F238E27FC236}">
                <a16:creationId xmlns:a16="http://schemas.microsoft.com/office/drawing/2014/main" id="{DA85E1B8-4FA3-47BB-899B-E1D5DAEC7970}"/>
              </a:ext>
            </a:extLst>
          </p:cNvPr>
          <p:cNvSpPr txBox="1"/>
          <p:nvPr/>
        </p:nvSpPr>
        <p:spPr>
          <a:xfrm>
            <a:off x="1742849" y="2061510"/>
            <a:ext cx="8454044" cy="1077218"/>
          </a:xfrm>
          <a:prstGeom prst="rect">
            <a:avLst/>
          </a:prstGeom>
          <a:solidFill>
            <a:schemeClr val="bg1">
              <a:lumMod val="95000"/>
            </a:schemeClr>
          </a:solidFill>
        </p:spPr>
        <p:txBody>
          <a:bodyPr wrap="square">
            <a:spAutoFit/>
          </a:bodyPr>
          <a:lstStyle/>
          <a:p>
            <a:pPr algn="ctr"/>
            <a:r>
              <a:rPr lang="en-IN" sz="3200" b="1" i="1" dirty="0">
                <a:latin typeface="Century Gothic" panose="020B0502020202020204" pitchFamily="34" charset="0"/>
              </a:rPr>
              <a:t>Timber Forensics: Reference Databases Developed by KFRI</a:t>
            </a:r>
            <a:endParaRPr lang="en-US" sz="3200" b="1" i="1" dirty="0">
              <a:latin typeface="Century Gothic" panose="020B0502020202020204" pitchFamily="34" charset="0"/>
              <a:cs typeface="Times New Roman" panose="02020603050405020304" pitchFamily="18" charset="0"/>
            </a:endParaRPr>
          </a:p>
        </p:txBody>
      </p:sp>
      <p:pic>
        <p:nvPicPr>
          <p:cNvPr id="12" name="Picture 5" descr="C:\Users\user\Downloads\Kerala State Council for Science, Technology and Environment.png">
            <a:extLst>
              <a:ext uri="{FF2B5EF4-FFF2-40B4-BE49-F238E27FC236}">
                <a16:creationId xmlns:a16="http://schemas.microsoft.com/office/drawing/2014/main" id="{B697B721-90CA-4050-B9A9-6CFF5746B5BE}"/>
              </a:ext>
            </a:extLst>
          </p:cNvPr>
          <p:cNvPicPr>
            <a:picLocks noChangeAspect="1" noChangeArrowheads="1"/>
          </p:cNvPicPr>
          <p:nvPr/>
        </p:nvPicPr>
        <p:blipFill>
          <a:blip r:embed="rId4"/>
          <a:srcRect/>
          <a:stretch>
            <a:fillRect/>
          </a:stretch>
        </p:blipFill>
        <p:spPr bwMode="auto">
          <a:xfrm>
            <a:off x="1511243" y="5276097"/>
            <a:ext cx="936337" cy="1027892"/>
          </a:xfrm>
          <a:prstGeom prst="rect">
            <a:avLst/>
          </a:prstGeom>
          <a:noFill/>
        </p:spPr>
      </p:pic>
      <p:sp>
        <p:nvSpPr>
          <p:cNvPr id="2" name="Slide Number Placeholder 1"/>
          <p:cNvSpPr>
            <a:spLocks noGrp="1"/>
          </p:cNvSpPr>
          <p:nvPr>
            <p:ph type="sldNum" sz="quarter" idx="12"/>
          </p:nvPr>
        </p:nvSpPr>
        <p:spPr/>
        <p:txBody>
          <a:bodyPr/>
          <a:lstStyle/>
          <a:p>
            <a:fld id="{9733F9BD-9108-4890-8534-682C19648A7F}" type="slidenum">
              <a:rPr lang="en-IN" smtClean="0"/>
              <a:t>7</a:t>
            </a:fld>
            <a:endParaRPr lang="en-IN" dirty="0"/>
          </a:p>
        </p:txBody>
      </p:sp>
      <p:pic>
        <p:nvPicPr>
          <p:cNvPr id="14" name="Picture 13" descr="F:\_Rajkumar_12-12-17\F_Feb-2017\After August 2014\Amphibians\Raorchestes travancoricus\Review\KFRI logo.png"/>
          <p:cNvPicPr>
            <a:picLocks noChangeAspect="1" noChangeArrowheads="1"/>
          </p:cNvPicPr>
          <p:nvPr/>
        </p:nvPicPr>
        <p:blipFill>
          <a:blip r:embed="rId5" cstate="print"/>
          <a:srcRect/>
          <a:stretch>
            <a:fillRect/>
          </a:stretch>
        </p:blipFill>
        <p:spPr bwMode="auto">
          <a:xfrm>
            <a:off x="8695113" y="5309344"/>
            <a:ext cx="691197" cy="1050575"/>
          </a:xfrm>
          <a:prstGeom prst="rect">
            <a:avLst/>
          </a:prstGeom>
          <a:noFill/>
        </p:spPr>
      </p:pic>
      <p:grpSp>
        <p:nvGrpSpPr>
          <p:cNvPr id="11" name="Group 10"/>
          <p:cNvGrpSpPr/>
          <p:nvPr/>
        </p:nvGrpSpPr>
        <p:grpSpPr>
          <a:xfrm>
            <a:off x="-23375" y="-12137"/>
            <a:ext cx="12215375" cy="6890655"/>
            <a:chOff x="-23375" y="-12137"/>
            <a:chExt cx="12215375" cy="6890655"/>
          </a:xfrm>
        </p:grpSpPr>
        <p:sp>
          <p:nvSpPr>
            <p:cNvPr id="13" name="Rectangle 12"/>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ight Triangle 15"/>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19" name="Rectangle 18"/>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ight Triangle 19"/>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1" name="Picture 20" descr="F:\_Rajkumar_12-12-17\F_Feb-2017\After August 2014\Amphibians\Raorchestes travancoricus\Review\KFRI logo.png"/>
            <p:cNvPicPr>
              <a:picLocks noChangeAspect="1" noChangeArrowheads="1"/>
            </p:cNvPicPr>
            <p:nvPr/>
          </p:nvPicPr>
          <p:blipFill>
            <a:blip r:embed="rId6" cstate="print"/>
            <a:srcRect/>
            <a:stretch>
              <a:fillRect/>
            </a:stretch>
          </p:blipFill>
          <p:spPr bwMode="auto">
            <a:xfrm>
              <a:off x="170822" y="2350876"/>
              <a:ext cx="531984" cy="787852"/>
            </a:xfrm>
            <a:prstGeom prst="rect">
              <a:avLst/>
            </a:prstGeom>
            <a:noFill/>
          </p:spPr>
        </p:pic>
        <p:pic>
          <p:nvPicPr>
            <p:cNvPr id="22" name="Picture 21"/>
            <p:cNvPicPr>
              <a:picLocks noChangeAspect="1"/>
            </p:cNvPicPr>
            <p:nvPr/>
          </p:nvPicPr>
          <p:blipFill>
            <a:blip r:embed="rId7"/>
            <a:stretch>
              <a:fillRect/>
            </a:stretch>
          </p:blipFill>
          <p:spPr>
            <a:xfrm>
              <a:off x="107657" y="1354120"/>
              <a:ext cx="659577" cy="775729"/>
            </a:xfrm>
            <a:prstGeom prst="rect">
              <a:avLst/>
            </a:prstGeom>
          </p:spPr>
        </p:pic>
      </p:grpSp>
      <p:sp>
        <p:nvSpPr>
          <p:cNvPr id="3" name="Rectangle 2"/>
          <p:cNvSpPr/>
          <p:nvPr/>
        </p:nvSpPr>
        <p:spPr>
          <a:xfrm>
            <a:off x="1104900" y="3361908"/>
            <a:ext cx="11087100" cy="707886"/>
          </a:xfrm>
          <a:prstGeom prst="rect">
            <a:avLst/>
          </a:prstGeom>
          <a:ln>
            <a:solidFill>
              <a:schemeClr val="accent1"/>
            </a:solidFill>
          </a:ln>
        </p:spPr>
        <p:txBody>
          <a:bodyPr wrap="square">
            <a:spAutoFit/>
          </a:bodyPr>
          <a:lstStyle/>
          <a:p>
            <a:r>
              <a:rPr lang="en-IN" sz="2000" b="1" i="1" u="sng" dirty="0">
                <a:solidFill>
                  <a:srgbClr val="0070C0"/>
                </a:solidFill>
                <a:latin typeface="Century Gothic" panose="020B0502020202020204" pitchFamily="34" charset="0"/>
              </a:rPr>
              <a:t>Timber forensics </a:t>
            </a:r>
            <a:r>
              <a:rPr lang="en-IN" sz="2000" b="1" i="1" dirty="0">
                <a:solidFill>
                  <a:srgbClr val="0070C0"/>
                </a:solidFill>
                <a:latin typeface="Century Gothic" panose="020B0502020202020204" pitchFamily="34" charset="0"/>
              </a:rPr>
              <a:t>uses advanced scientific methods to identify the species and trace the origin of timber, particularly in cases of illegal logging, timber theft, and trade disputes</a:t>
            </a:r>
          </a:p>
        </p:txBody>
      </p:sp>
    </p:spTree>
    <p:extLst>
      <p:ext uri="{BB962C8B-B14F-4D97-AF65-F5344CB8AC3E}">
        <p14:creationId xmlns:p14="http://schemas.microsoft.com/office/powerpoint/2010/main" val="201583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6788628" y="2140481"/>
            <a:ext cx="4080786" cy="34577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09" y="1608761"/>
            <a:ext cx="4577168"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862264" y="31406"/>
            <a:ext cx="6281485" cy="1446550"/>
          </a:xfrm>
          <a:prstGeom prst="rect">
            <a:avLst/>
          </a:prstGeom>
          <a:solidFill>
            <a:schemeClr val="accent1">
              <a:lumMod val="20000"/>
              <a:lumOff val="80000"/>
            </a:schemeClr>
          </a:solidFill>
          <a:ln>
            <a:solidFill>
              <a:schemeClr val="accent1">
                <a:lumMod val="40000"/>
                <a:lumOff val="60000"/>
              </a:schemeClr>
            </a:solidFill>
          </a:ln>
        </p:spPr>
        <p:txBody>
          <a:bodyPr wrap="square">
            <a:spAutoFit/>
          </a:bodyPr>
          <a:lstStyle/>
          <a:p>
            <a:pPr>
              <a:defRPr/>
            </a:pPr>
            <a:r>
              <a:rPr lang="en-US" sz="2000" b="1" dirty="0">
                <a:solidFill>
                  <a:srgbClr val="0070C0"/>
                </a:solidFill>
                <a:latin typeface="Century Gothic" panose="020B0502020202020204" pitchFamily="34" charset="0"/>
              </a:rPr>
              <a:t>Draft genome- 317Mb –Teak- </a:t>
            </a:r>
            <a:r>
              <a:rPr lang="en-US" sz="1700" b="1" dirty="0">
                <a:solidFill>
                  <a:srgbClr val="FF0000"/>
                </a:solidFill>
                <a:latin typeface="Century Gothic" panose="020B0502020202020204" pitchFamily="34" charset="0"/>
              </a:rPr>
              <a:t>FIRST REPORT</a:t>
            </a:r>
          </a:p>
          <a:p>
            <a:pPr marL="342797" indent="-342797">
              <a:buFont typeface="Wingdings" panose="05000000000000000000" pitchFamily="2" charset="2"/>
              <a:buChar char="q"/>
              <a:defRPr/>
            </a:pPr>
            <a:r>
              <a:rPr lang="en-US" sz="1700" dirty="0">
                <a:latin typeface="Century Gothic" panose="020B0502020202020204" pitchFamily="34" charset="0"/>
              </a:rPr>
              <a:t>Illumina </a:t>
            </a:r>
            <a:r>
              <a:rPr lang="en-US" sz="1700" dirty="0" err="1">
                <a:latin typeface="Century Gothic" panose="020B0502020202020204" pitchFamily="34" charset="0"/>
              </a:rPr>
              <a:t>HiSeq</a:t>
            </a:r>
            <a:r>
              <a:rPr lang="en-US" sz="1700" dirty="0">
                <a:latin typeface="Century Gothic" panose="020B0502020202020204" pitchFamily="34" charset="0"/>
              </a:rPr>
              <a:t> and </a:t>
            </a:r>
            <a:r>
              <a:rPr lang="en-US" sz="1700" dirty="0" err="1">
                <a:latin typeface="Century Gothic" panose="020B0502020202020204" pitchFamily="34" charset="0"/>
              </a:rPr>
              <a:t>Nanopore</a:t>
            </a:r>
            <a:r>
              <a:rPr lang="en-US" sz="1700" dirty="0">
                <a:latin typeface="Century Gothic" panose="020B0502020202020204" pitchFamily="34" charset="0"/>
              </a:rPr>
              <a:t> Paired end sequencing</a:t>
            </a:r>
          </a:p>
          <a:p>
            <a:pPr marL="342797" indent="-342797">
              <a:buFont typeface="Wingdings" panose="05000000000000000000" pitchFamily="2" charset="2"/>
              <a:buChar char="q"/>
              <a:defRPr/>
            </a:pPr>
            <a:r>
              <a:rPr lang="en-IN" sz="1700" dirty="0" err="1">
                <a:latin typeface="Century Gothic" panose="020B0502020202020204" pitchFamily="34" charset="0"/>
              </a:rPr>
              <a:t>Contig</a:t>
            </a:r>
            <a:r>
              <a:rPr lang="en-IN" sz="1700" dirty="0">
                <a:latin typeface="Century Gothic" panose="020B0502020202020204" pitchFamily="34" charset="0"/>
              </a:rPr>
              <a:t> assembly </a:t>
            </a:r>
          </a:p>
          <a:p>
            <a:pPr marL="342797" indent="-342797">
              <a:buFont typeface="Wingdings" panose="05000000000000000000" pitchFamily="2" charset="2"/>
              <a:buChar char="q"/>
              <a:defRPr/>
            </a:pPr>
            <a:r>
              <a:rPr lang="en-IN" sz="1700" dirty="0">
                <a:latin typeface="Century Gothic" panose="020B0502020202020204" pitchFamily="34" charset="0"/>
              </a:rPr>
              <a:t>Gene ontology prediction using AUGUSTUS</a:t>
            </a:r>
          </a:p>
          <a:p>
            <a:pPr marL="342797" indent="-342797">
              <a:buFont typeface="Wingdings" panose="05000000000000000000" pitchFamily="2" charset="2"/>
              <a:buChar char="q"/>
              <a:defRPr/>
            </a:pPr>
            <a:r>
              <a:rPr lang="en-IN" sz="1700" dirty="0">
                <a:latin typeface="Century Gothic" panose="020B0502020202020204" pitchFamily="34" charset="0"/>
              </a:rPr>
              <a:t>Pathway prediction using KEGG</a:t>
            </a: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68611"/>
          <a:stretch/>
        </p:blipFill>
        <p:spPr>
          <a:xfrm>
            <a:off x="9918129" y="2062507"/>
            <a:ext cx="1974301" cy="3691534"/>
          </a:xfrm>
          <a:prstGeom prst="rect">
            <a:avLst/>
          </a:prstGeom>
          <a:ln>
            <a:noFill/>
          </a:ln>
          <a:effectLst>
            <a:softEdge rad="112500"/>
          </a:effectLst>
        </p:spPr>
      </p:pic>
      <p:sp>
        <p:nvSpPr>
          <p:cNvPr id="15" name="TextBox 14"/>
          <p:cNvSpPr txBox="1"/>
          <p:nvPr/>
        </p:nvSpPr>
        <p:spPr>
          <a:xfrm>
            <a:off x="6769293" y="5442725"/>
            <a:ext cx="5034430" cy="1015663"/>
          </a:xfrm>
          <a:prstGeom prst="rect">
            <a:avLst/>
          </a:prstGeom>
          <a:solidFill>
            <a:schemeClr val="accent6">
              <a:lumMod val="60000"/>
              <a:lumOff val="40000"/>
            </a:schemeClr>
          </a:solidFill>
        </p:spPr>
        <p:txBody>
          <a:bodyPr wrap="square" rtlCol="0">
            <a:spAutoFit/>
          </a:bodyPr>
          <a:lstStyle/>
          <a:p>
            <a:pPr marL="342797" indent="-342797">
              <a:buFont typeface="Wingdings" panose="05000000000000000000" pitchFamily="2" charset="2"/>
              <a:buChar char="v"/>
            </a:pPr>
            <a:r>
              <a:rPr lang="en-US" sz="2000" dirty="0">
                <a:latin typeface="Century Gothic" panose="020B0502020202020204" pitchFamily="34" charset="0"/>
              </a:rPr>
              <a:t>Generate Huge amount of data</a:t>
            </a:r>
          </a:p>
          <a:p>
            <a:pPr marL="631635" indent="-342797">
              <a:buFont typeface="Wingdings" panose="05000000000000000000" pitchFamily="2" charset="2"/>
              <a:buChar char="ü"/>
            </a:pPr>
            <a:r>
              <a:rPr lang="en-US" sz="2000" dirty="0">
                <a:latin typeface="Century Gothic" panose="020B0502020202020204" pitchFamily="34" charset="0"/>
              </a:rPr>
              <a:t>Teak improvement programs</a:t>
            </a:r>
          </a:p>
          <a:p>
            <a:pPr marL="631635" indent="-342797">
              <a:buFont typeface="Wingdings" panose="05000000000000000000" pitchFamily="2" charset="2"/>
              <a:buChar char="ü"/>
            </a:pPr>
            <a:r>
              <a:rPr lang="en-US" sz="2000" dirty="0">
                <a:latin typeface="Century Gothic" panose="020B0502020202020204" pitchFamily="34" charset="0"/>
              </a:rPr>
              <a:t>Conservation </a:t>
            </a:r>
          </a:p>
        </p:txBody>
      </p:sp>
      <p:pic>
        <p:nvPicPr>
          <p:cNvPr id="18" name="Picture 17"/>
          <p:cNvPicPr>
            <a:picLocks noChangeAspect="1"/>
          </p:cNvPicPr>
          <p:nvPr/>
        </p:nvPicPr>
        <p:blipFill>
          <a:blip r:embed="rId5"/>
          <a:stretch>
            <a:fillRect/>
          </a:stretch>
        </p:blipFill>
        <p:spPr>
          <a:xfrm>
            <a:off x="6877101" y="103726"/>
            <a:ext cx="2942103" cy="1653474"/>
          </a:xfrm>
          <a:prstGeom prst="rect">
            <a:avLst/>
          </a:prstGeom>
          <a:ln>
            <a:noFill/>
          </a:ln>
          <a:effectLst>
            <a:outerShdw blurRad="292100" dist="139700" dir="2700000" algn="tl" rotWithShape="0">
              <a:srgbClr val="333333">
                <a:alpha val="65000"/>
              </a:srgbClr>
            </a:outerShdw>
          </a:effectLst>
        </p:spPr>
      </p:pic>
      <p:pic>
        <p:nvPicPr>
          <p:cNvPr id="19" name="Picture 18"/>
          <p:cNvPicPr>
            <a:picLocks noChangeAspect="1"/>
          </p:cNvPicPr>
          <p:nvPr/>
        </p:nvPicPr>
        <p:blipFill rotWithShape="1">
          <a:blip r:embed="rId6"/>
          <a:srcRect l="8735" r="9733"/>
          <a:stretch/>
        </p:blipFill>
        <p:spPr>
          <a:xfrm>
            <a:off x="9425408" y="46422"/>
            <a:ext cx="2766592" cy="1678128"/>
          </a:xfrm>
          <a:prstGeom prst="rect">
            <a:avLst/>
          </a:prstGeom>
          <a:ln>
            <a:noFill/>
          </a:ln>
          <a:effectLst>
            <a:outerShdw blurRad="292100" dist="139700" dir="2700000" algn="tl" rotWithShape="0">
              <a:srgbClr val="333333">
                <a:alpha val="65000"/>
              </a:srgbClr>
            </a:outerShdw>
          </a:effectLst>
        </p:spPr>
      </p:pic>
      <p:sp>
        <p:nvSpPr>
          <p:cNvPr id="20" name="TextBox 19"/>
          <p:cNvSpPr txBox="1"/>
          <p:nvPr/>
        </p:nvSpPr>
        <p:spPr>
          <a:xfrm>
            <a:off x="7799549" y="1675542"/>
            <a:ext cx="2973917" cy="338554"/>
          </a:xfrm>
          <a:prstGeom prst="rect">
            <a:avLst/>
          </a:prstGeom>
          <a:noFill/>
        </p:spPr>
        <p:txBody>
          <a:bodyPr wrap="square" rtlCol="0">
            <a:spAutoFit/>
          </a:bodyPr>
          <a:lstStyle/>
          <a:p>
            <a:r>
              <a:rPr lang="en-IN" sz="1600" dirty="0">
                <a:solidFill>
                  <a:srgbClr val="7030A0"/>
                </a:solidFill>
              </a:rPr>
              <a:t>Oxford </a:t>
            </a:r>
            <a:r>
              <a:rPr lang="en-IN" sz="1600" dirty="0" err="1">
                <a:solidFill>
                  <a:srgbClr val="7030A0"/>
                </a:solidFill>
              </a:rPr>
              <a:t>Nanopore</a:t>
            </a:r>
            <a:r>
              <a:rPr lang="en-IN" sz="1600" dirty="0">
                <a:solidFill>
                  <a:srgbClr val="7030A0"/>
                </a:solidFill>
              </a:rPr>
              <a:t> </a:t>
            </a:r>
            <a:r>
              <a:rPr lang="en-IN" sz="1600" dirty="0" err="1">
                <a:solidFill>
                  <a:srgbClr val="7030A0"/>
                </a:solidFill>
              </a:rPr>
              <a:t>MinION</a:t>
            </a:r>
            <a:endParaRPr lang="en-IN" sz="1600" dirty="0">
              <a:solidFill>
                <a:srgbClr val="7030A0"/>
              </a:solidFill>
            </a:endParaRPr>
          </a:p>
        </p:txBody>
      </p:sp>
      <p:grpSp>
        <p:nvGrpSpPr>
          <p:cNvPr id="14" name="Group 13"/>
          <p:cNvGrpSpPr/>
          <p:nvPr/>
        </p:nvGrpSpPr>
        <p:grpSpPr>
          <a:xfrm>
            <a:off x="-23375" y="-12137"/>
            <a:ext cx="12215375" cy="6890655"/>
            <a:chOff x="-23375" y="-12137"/>
            <a:chExt cx="12215375" cy="6890655"/>
          </a:xfrm>
        </p:grpSpPr>
        <p:sp>
          <p:nvSpPr>
            <p:cNvPr id="16" name="Rectangle 15"/>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ight Triangle 16"/>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22" name="Rectangle 21"/>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ight Triangle 22"/>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4" name="Picture 23" descr="F:\_Rajkumar_12-12-17\F_Feb-2017\After August 2014\Amphibians\Raorchestes travancoricus\Review\KFRI logo.png"/>
            <p:cNvPicPr>
              <a:picLocks noChangeAspect="1" noChangeArrowheads="1"/>
            </p:cNvPicPr>
            <p:nvPr/>
          </p:nvPicPr>
          <p:blipFill>
            <a:blip r:embed="rId7" cstate="print"/>
            <a:srcRect/>
            <a:stretch>
              <a:fillRect/>
            </a:stretch>
          </p:blipFill>
          <p:spPr bwMode="auto">
            <a:xfrm>
              <a:off x="170822" y="2350876"/>
              <a:ext cx="531984" cy="787852"/>
            </a:xfrm>
            <a:prstGeom prst="rect">
              <a:avLst/>
            </a:prstGeom>
            <a:noFill/>
          </p:spPr>
        </p:pic>
        <p:pic>
          <p:nvPicPr>
            <p:cNvPr id="25" name="Picture 24"/>
            <p:cNvPicPr>
              <a:picLocks noChangeAspect="1"/>
            </p:cNvPicPr>
            <p:nvPr/>
          </p:nvPicPr>
          <p:blipFill>
            <a:blip r:embed="rId8"/>
            <a:stretch>
              <a:fillRect/>
            </a:stretch>
          </p:blipFill>
          <p:spPr>
            <a:xfrm>
              <a:off x="107657" y="1354120"/>
              <a:ext cx="659577" cy="775729"/>
            </a:xfrm>
            <a:prstGeom prst="rect">
              <a:avLst/>
            </a:prstGeom>
          </p:spPr>
        </p:pic>
      </p:grpSp>
      <p:pic>
        <p:nvPicPr>
          <p:cNvPr id="26" name="Grafik 4">
            <a:extLst>
              <a:ext uri="{FF2B5EF4-FFF2-40B4-BE49-F238E27FC236}">
                <a16:creationId xmlns:a16="http://schemas.microsoft.com/office/drawing/2014/main" id="{A4BFFDBF-BF08-445D-B0F9-CA4F7659D914}"/>
              </a:ext>
            </a:extLst>
          </p:cNvPr>
          <p:cNvPicPr>
            <a:picLocks noChangeAspect="1"/>
          </p:cNvPicPr>
          <p:nvPr/>
        </p:nvPicPr>
        <p:blipFill rotWithShape="1">
          <a:blip r:embed="rId9"/>
          <a:srcRect l="14175" t="15156" r="33098" b="39373"/>
          <a:stretch/>
        </p:blipFill>
        <p:spPr>
          <a:xfrm>
            <a:off x="870940" y="4130076"/>
            <a:ext cx="5780003" cy="1823670"/>
          </a:xfrm>
          <a:prstGeom prst="rect">
            <a:avLst/>
          </a:prstGeom>
        </p:spPr>
      </p:pic>
    </p:spTree>
    <p:extLst>
      <p:ext uri="{BB962C8B-B14F-4D97-AF65-F5344CB8AC3E}">
        <p14:creationId xmlns:p14="http://schemas.microsoft.com/office/powerpoint/2010/main" val="297286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850901" y="174626"/>
            <a:ext cx="5555458" cy="625475"/>
          </a:xfrm>
          <a:solidFill>
            <a:schemeClr val="bg1">
              <a:lumMod val="95000"/>
            </a:schemeClr>
          </a:solidFill>
        </p:spPr>
        <p:txBody>
          <a:bodyPr>
            <a:normAutofit/>
          </a:bodyPr>
          <a:lstStyle/>
          <a:p>
            <a:r>
              <a:rPr lang="en-US" sz="2400" b="1" dirty="0">
                <a:solidFill>
                  <a:srgbClr val="C00000"/>
                </a:solidFill>
                <a:latin typeface="Century Gothic" panose="020B0502020202020204" pitchFamily="34" charset="0"/>
              </a:rPr>
              <a:t>Genome-wide SSR markers</a:t>
            </a:r>
            <a:endParaRPr lang="en-IN" sz="2400" dirty="0">
              <a:latin typeface="Century Gothic" panose="020B0502020202020204" pitchFamily="34" charset="0"/>
            </a:endParaRPr>
          </a:p>
        </p:txBody>
      </p:sp>
      <p:sp>
        <p:nvSpPr>
          <p:cNvPr id="3" name="Slide Number Placeholder 2"/>
          <p:cNvSpPr>
            <a:spLocks noGrp="1"/>
          </p:cNvSpPr>
          <p:nvPr>
            <p:ph type="sldNum" sz="quarter" idx="12"/>
          </p:nvPr>
        </p:nvSpPr>
        <p:spPr>
          <a:xfrm>
            <a:off x="11176075" y="6203767"/>
            <a:ext cx="836613" cy="365125"/>
          </a:xfrm>
        </p:spPr>
        <p:txBody>
          <a:bodyPr/>
          <a:lstStyle/>
          <a:p>
            <a:pPr>
              <a:defRPr/>
            </a:pPr>
            <a:fld id="{77B3BCC3-4A49-4485-8FF9-B874DEA3A813}" type="slidenum">
              <a:rPr lang="en-US" sz="2000" b="1">
                <a:solidFill>
                  <a:schemeClr val="tx1"/>
                </a:solidFill>
              </a:rPr>
              <a:pPr>
                <a:defRPr/>
              </a:pPr>
              <a:t>9</a:t>
            </a:fld>
            <a:endParaRPr lang="en-US" sz="2000" b="1"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400470021"/>
              </p:ext>
            </p:extLst>
          </p:nvPr>
        </p:nvGraphicFramePr>
        <p:xfrm>
          <a:off x="1160377" y="3723467"/>
          <a:ext cx="8788399" cy="2392360"/>
        </p:xfrm>
        <a:graphic>
          <a:graphicData uri="http://schemas.openxmlformats.org/drawingml/2006/table">
            <a:tbl>
              <a:tblPr firstRow="1" firstCol="1" bandRow="1">
                <a:effectLst/>
                <a:tableStyleId>{16D9F66E-5EB9-4882-86FB-DCBF35E3C3E4}</a:tableStyleId>
              </a:tblPr>
              <a:tblGrid>
                <a:gridCol w="1849235">
                  <a:extLst>
                    <a:ext uri="{9D8B030D-6E8A-4147-A177-3AD203B41FA5}">
                      <a16:colId xmlns:a16="http://schemas.microsoft.com/office/drawing/2014/main" val="2399513438"/>
                    </a:ext>
                  </a:extLst>
                </a:gridCol>
                <a:gridCol w="852442">
                  <a:extLst>
                    <a:ext uri="{9D8B030D-6E8A-4147-A177-3AD203B41FA5}">
                      <a16:colId xmlns:a16="http://schemas.microsoft.com/office/drawing/2014/main" val="1275108052"/>
                    </a:ext>
                  </a:extLst>
                </a:gridCol>
                <a:gridCol w="1246927">
                  <a:extLst>
                    <a:ext uri="{9D8B030D-6E8A-4147-A177-3AD203B41FA5}">
                      <a16:colId xmlns:a16="http://schemas.microsoft.com/office/drawing/2014/main" val="1069891223"/>
                    </a:ext>
                  </a:extLst>
                </a:gridCol>
                <a:gridCol w="1384802">
                  <a:extLst>
                    <a:ext uri="{9D8B030D-6E8A-4147-A177-3AD203B41FA5}">
                      <a16:colId xmlns:a16="http://schemas.microsoft.com/office/drawing/2014/main" val="1637639308"/>
                    </a:ext>
                  </a:extLst>
                </a:gridCol>
                <a:gridCol w="1337416">
                  <a:extLst>
                    <a:ext uri="{9D8B030D-6E8A-4147-A177-3AD203B41FA5}">
                      <a16:colId xmlns:a16="http://schemas.microsoft.com/office/drawing/2014/main" val="337385333"/>
                    </a:ext>
                  </a:extLst>
                </a:gridCol>
                <a:gridCol w="2117577">
                  <a:extLst>
                    <a:ext uri="{9D8B030D-6E8A-4147-A177-3AD203B41FA5}">
                      <a16:colId xmlns:a16="http://schemas.microsoft.com/office/drawing/2014/main" val="3892060641"/>
                    </a:ext>
                  </a:extLst>
                </a:gridCol>
              </a:tblGrid>
              <a:tr h="365867">
                <a:tc gridSpan="6">
                  <a:txBody>
                    <a:bodyPr/>
                    <a:lstStyle/>
                    <a:p>
                      <a:pPr algn="ctr">
                        <a:lnSpc>
                          <a:spcPct val="150000"/>
                        </a:lnSpc>
                        <a:spcAft>
                          <a:spcPts val="0"/>
                        </a:spcAft>
                      </a:pPr>
                      <a:r>
                        <a:rPr lang="en-IN" sz="1600" dirty="0">
                          <a:effectLst/>
                          <a:latin typeface="Palatino Linotype" panose="02040502050505030304" pitchFamily="18" charset="0"/>
                        </a:rPr>
                        <a:t>Details of six different types of SSRs motifs</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529023998"/>
                  </a:ext>
                </a:extLst>
              </a:tr>
              <a:tr h="487823">
                <a:tc>
                  <a:txBody>
                    <a:bodyPr/>
                    <a:lstStyle/>
                    <a:p>
                      <a:pPr algn="ctr">
                        <a:lnSpc>
                          <a:spcPct val="100000"/>
                        </a:lnSpc>
                        <a:spcAft>
                          <a:spcPts val="0"/>
                        </a:spcAft>
                      </a:pPr>
                      <a:r>
                        <a:rPr lang="en-IN" sz="1600" b="0" dirty="0">
                          <a:effectLst/>
                          <a:latin typeface="Palatino Linotype" panose="02040502050505030304" pitchFamily="18" charset="0"/>
                        </a:rPr>
                        <a:t>Nucleotide</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Total count</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tc>
                  <a:txBody>
                    <a:bodyPr/>
                    <a:lstStyle/>
                    <a:p>
                      <a:pPr algn="l">
                        <a:lnSpc>
                          <a:spcPct val="100000"/>
                        </a:lnSpc>
                        <a:spcAft>
                          <a:spcPts val="0"/>
                        </a:spcAft>
                      </a:pPr>
                      <a:r>
                        <a:rPr lang="en-IN" sz="1600" dirty="0">
                          <a:effectLst/>
                          <a:latin typeface="Palatino Linotype" panose="02040502050505030304" pitchFamily="18" charset="0"/>
                        </a:rPr>
                        <a:t>Total length(</a:t>
                      </a:r>
                      <a:r>
                        <a:rPr lang="en-IN" sz="1600" dirty="0" err="1">
                          <a:effectLst/>
                          <a:latin typeface="Palatino Linotype" panose="02040502050505030304" pitchFamily="18" charset="0"/>
                        </a:rPr>
                        <a:t>bp</a:t>
                      </a:r>
                      <a:r>
                        <a:rPr lang="en-IN" sz="1600" dirty="0">
                          <a:effectLst/>
                          <a:latin typeface="Palatino Linotype" panose="02040502050505030304" pitchFamily="18" charset="0"/>
                        </a:rPr>
                        <a:t>)</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tc>
                  <a:txBody>
                    <a:bodyPr/>
                    <a:lstStyle/>
                    <a:p>
                      <a:pPr algn="l">
                        <a:lnSpc>
                          <a:spcPct val="100000"/>
                        </a:lnSpc>
                        <a:spcAft>
                          <a:spcPts val="0"/>
                        </a:spcAft>
                      </a:pPr>
                      <a:r>
                        <a:rPr lang="en-IN" sz="1600" dirty="0">
                          <a:effectLst/>
                          <a:latin typeface="Palatino Linotype" panose="02040502050505030304" pitchFamily="18" charset="0"/>
                        </a:rPr>
                        <a:t>Average length (</a:t>
                      </a:r>
                      <a:r>
                        <a:rPr lang="en-IN" sz="1600" dirty="0" err="1">
                          <a:effectLst/>
                          <a:latin typeface="Palatino Linotype" panose="02040502050505030304" pitchFamily="18" charset="0"/>
                        </a:rPr>
                        <a:t>bp</a:t>
                      </a:r>
                      <a:r>
                        <a:rPr lang="en-IN" sz="1600" dirty="0">
                          <a:effectLst/>
                          <a:latin typeface="Palatino Linotype" panose="02040502050505030304" pitchFamily="18" charset="0"/>
                        </a:rPr>
                        <a:t>)</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Frequency (loci/Mb)</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tc>
                  <a:txBody>
                    <a:bodyPr/>
                    <a:lstStyle/>
                    <a:p>
                      <a:pPr algn="l">
                        <a:lnSpc>
                          <a:spcPct val="100000"/>
                        </a:lnSpc>
                        <a:spcAft>
                          <a:spcPts val="0"/>
                        </a:spcAft>
                      </a:pPr>
                      <a:r>
                        <a:rPr lang="en-IN" sz="1600" dirty="0">
                          <a:effectLst/>
                          <a:latin typeface="Palatino Linotype" panose="02040502050505030304" pitchFamily="18" charset="0"/>
                        </a:rPr>
                        <a:t>SSRs in the whole genome (%)</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lnT w="12700" cap="flat" cmpd="sng" algn="ctr">
                      <a:noFill/>
                      <a:prstDash val="solid"/>
                      <a:round/>
                      <a:headEnd type="none" w="med" len="med"/>
                      <a:tailEnd type="none" w="med" len="med"/>
                    </a:lnT>
                    <a:solidFill>
                      <a:schemeClr val="accent6">
                        <a:lumMod val="60000"/>
                        <a:lumOff val="40000"/>
                      </a:schemeClr>
                    </a:solidFill>
                  </a:tcPr>
                </a:tc>
                <a:extLst>
                  <a:ext uri="{0D108BD9-81ED-4DB2-BD59-A6C34878D82A}">
                    <a16:rowId xmlns:a16="http://schemas.microsoft.com/office/drawing/2014/main" val="3801688301"/>
                  </a:ext>
                </a:extLst>
              </a:tr>
              <a:tr h="243911">
                <a:tc>
                  <a:txBody>
                    <a:bodyPr/>
                    <a:lstStyle/>
                    <a:p>
                      <a:pPr algn="just">
                        <a:lnSpc>
                          <a:spcPct val="100000"/>
                        </a:lnSpc>
                        <a:spcAft>
                          <a:spcPts val="0"/>
                        </a:spcAft>
                      </a:pPr>
                      <a:r>
                        <a:rPr lang="en-IN" sz="1600" b="0" dirty="0">
                          <a:effectLst/>
                          <a:latin typeface="Palatino Linotype" panose="02040502050505030304" pitchFamily="18" charset="0"/>
                        </a:rPr>
                        <a:t>Mononucleotide</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88,766</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1,321,753</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14.89</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279.53</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45.32</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2608774052"/>
                  </a:ext>
                </a:extLst>
              </a:tr>
              <a:tr h="243911">
                <a:tc>
                  <a:txBody>
                    <a:bodyPr/>
                    <a:lstStyle/>
                    <a:p>
                      <a:pPr algn="just">
                        <a:lnSpc>
                          <a:spcPct val="100000"/>
                        </a:lnSpc>
                        <a:spcAft>
                          <a:spcPts val="0"/>
                        </a:spcAft>
                      </a:pPr>
                      <a:r>
                        <a:rPr lang="en-IN" sz="1600" b="0" dirty="0">
                          <a:effectLst/>
                          <a:latin typeface="Palatino Linotype" panose="02040502050505030304" pitchFamily="18" charset="0"/>
                        </a:rPr>
                        <a:t>Dinucleotide </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81,215</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1,664,278</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20.49</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255.75</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a:effectLst/>
                          <a:latin typeface="Palatino Linotype" panose="02040502050505030304" pitchFamily="18" charset="0"/>
                        </a:rPr>
                        <a:t>41.4</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2783139489"/>
                  </a:ext>
                </a:extLst>
              </a:tr>
              <a:tr h="243911">
                <a:tc>
                  <a:txBody>
                    <a:bodyPr/>
                    <a:lstStyle/>
                    <a:p>
                      <a:pPr algn="just">
                        <a:lnSpc>
                          <a:spcPct val="100000"/>
                        </a:lnSpc>
                        <a:spcAft>
                          <a:spcPts val="0"/>
                        </a:spcAft>
                      </a:pPr>
                      <a:r>
                        <a:rPr lang="en-IN" sz="1600" b="0" dirty="0">
                          <a:effectLst/>
                          <a:latin typeface="Palatino Linotype" panose="02040502050505030304" pitchFamily="18" charset="0"/>
                        </a:rPr>
                        <a:t>Trinucleotide</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14,654</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286,074</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19.52</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46.15</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a:effectLst/>
                          <a:latin typeface="Palatino Linotype" panose="02040502050505030304" pitchFamily="18" charset="0"/>
                        </a:rPr>
                        <a:t>7.48</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2038516151"/>
                  </a:ext>
                </a:extLst>
              </a:tr>
              <a:tr h="243911">
                <a:tc>
                  <a:txBody>
                    <a:bodyPr/>
                    <a:lstStyle/>
                    <a:p>
                      <a:pPr algn="just">
                        <a:lnSpc>
                          <a:spcPct val="100000"/>
                        </a:lnSpc>
                        <a:spcAft>
                          <a:spcPts val="0"/>
                        </a:spcAft>
                      </a:pPr>
                      <a:r>
                        <a:rPr lang="en-IN" sz="1600" b="0" dirty="0" err="1">
                          <a:effectLst/>
                          <a:latin typeface="Palatino Linotype" panose="02040502050505030304" pitchFamily="18" charset="0"/>
                        </a:rPr>
                        <a:t>Tetranucleotide</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a:effectLst/>
                          <a:latin typeface="Palatino Linotype" panose="02040502050505030304" pitchFamily="18" charset="0"/>
                        </a:rPr>
                        <a:t>8,086</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146,728</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18.15</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25.46</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4.13</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2449400390"/>
                  </a:ext>
                </a:extLst>
              </a:tr>
              <a:tr h="243911">
                <a:tc>
                  <a:txBody>
                    <a:bodyPr/>
                    <a:lstStyle/>
                    <a:p>
                      <a:pPr algn="just">
                        <a:lnSpc>
                          <a:spcPct val="100000"/>
                        </a:lnSpc>
                        <a:spcAft>
                          <a:spcPts val="0"/>
                        </a:spcAft>
                      </a:pPr>
                      <a:r>
                        <a:rPr lang="en-IN" sz="1600" b="0" dirty="0" err="1">
                          <a:effectLst/>
                          <a:latin typeface="Palatino Linotype" panose="02040502050505030304" pitchFamily="18" charset="0"/>
                        </a:rPr>
                        <a:t>Pentanucleotide</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a:effectLst/>
                          <a:latin typeface="Palatino Linotype" panose="02040502050505030304" pitchFamily="18" charset="0"/>
                        </a:rPr>
                        <a:t>1,967</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a:effectLst/>
                          <a:latin typeface="Palatino Linotype" panose="02040502050505030304" pitchFamily="18" charset="0"/>
                        </a:rPr>
                        <a:t>42,960</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21.84</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6.19</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1</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1475638084"/>
                  </a:ext>
                </a:extLst>
              </a:tr>
              <a:tr h="319115">
                <a:tc>
                  <a:txBody>
                    <a:bodyPr/>
                    <a:lstStyle/>
                    <a:p>
                      <a:pPr algn="just">
                        <a:lnSpc>
                          <a:spcPct val="100000"/>
                        </a:lnSpc>
                        <a:spcAft>
                          <a:spcPts val="0"/>
                        </a:spcAft>
                      </a:pPr>
                      <a:r>
                        <a:rPr lang="en-IN" sz="1600" b="0" dirty="0" err="1">
                          <a:effectLst/>
                          <a:latin typeface="Palatino Linotype" panose="02040502050505030304" pitchFamily="18" charset="0"/>
                        </a:rPr>
                        <a:t>Hexanucleotide</a:t>
                      </a:r>
                      <a:r>
                        <a:rPr lang="en-IN" sz="1600" b="0" dirty="0">
                          <a:effectLst/>
                          <a:latin typeface="Palatino Linotype" panose="02040502050505030304" pitchFamily="18" charset="0"/>
                        </a:rPr>
                        <a:t> </a:t>
                      </a:r>
                      <a:endParaRPr lang="en-IN" sz="1600" b="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solidFill>
                      <a:schemeClr val="accent6">
                        <a:lumMod val="60000"/>
                        <a:lumOff val="40000"/>
                      </a:schemeClr>
                    </a:solidFill>
                  </a:tcPr>
                </a:tc>
                <a:tc>
                  <a:txBody>
                    <a:bodyPr/>
                    <a:lstStyle/>
                    <a:p>
                      <a:pPr algn="ctr">
                        <a:lnSpc>
                          <a:spcPct val="100000"/>
                        </a:lnSpc>
                        <a:spcAft>
                          <a:spcPts val="0"/>
                        </a:spcAft>
                      </a:pPr>
                      <a:r>
                        <a:rPr lang="en-IN" sz="1600" dirty="0">
                          <a:effectLst/>
                          <a:latin typeface="Palatino Linotype" panose="02040502050505030304" pitchFamily="18" charset="0"/>
                        </a:rPr>
                        <a:t>1,161</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a:effectLst/>
                          <a:latin typeface="Palatino Linotype" panose="02040502050505030304" pitchFamily="18" charset="0"/>
                        </a:rPr>
                        <a:t>29,724</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a:effectLst/>
                          <a:latin typeface="Palatino Linotype" panose="02040502050505030304" pitchFamily="18" charset="0"/>
                        </a:rPr>
                        <a:t>25.6</a:t>
                      </a:r>
                      <a:endParaRPr lang="en-IN"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3.66</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tc>
                  <a:txBody>
                    <a:bodyPr/>
                    <a:lstStyle/>
                    <a:p>
                      <a:pPr algn="ctr">
                        <a:lnSpc>
                          <a:spcPct val="100000"/>
                        </a:lnSpc>
                        <a:spcAft>
                          <a:spcPts val="0"/>
                        </a:spcAft>
                      </a:pPr>
                      <a:r>
                        <a:rPr lang="en-IN" sz="1600" dirty="0">
                          <a:effectLst/>
                          <a:latin typeface="Palatino Linotype" panose="02040502050505030304" pitchFamily="18" charset="0"/>
                        </a:rPr>
                        <a:t>0.59</a:t>
                      </a:r>
                      <a:endParaRPr lang="en-IN"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77" marR="68577" marT="0" marB="0"/>
                </a:tc>
                <a:extLst>
                  <a:ext uri="{0D108BD9-81ED-4DB2-BD59-A6C34878D82A}">
                    <a16:rowId xmlns:a16="http://schemas.microsoft.com/office/drawing/2014/main" val="4090464839"/>
                  </a:ext>
                </a:extLst>
              </a:tr>
            </a:tbl>
          </a:graphicData>
        </a:graphic>
      </p:graphicFrame>
      <p:sp>
        <p:nvSpPr>
          <p:cNvPr id="32830" name="TextBox 5"/>
          <p:cNvSpPr txBox="1">
            <a:spLocks noChangeArrowheads="1"/>
          </p:cNvSpPr>
          <p:nvPr/>
        </p:nvSpPr>
        <p:spPr bwMode="auto">
          <a:xfrm>
            <a:off x="1047495" y="930085"/>
            <a:ext cx="5162269" cy="461665"/>
          </a:xfrm>
          <a:prstGeom prst="rect">
            <a:avLst/>
          </a:prstGeom>
          <a:solidFill>
            <a:schemeClr val="bg1">
              <a:lumMod val="95000"/>
            </a:schemeClr>
          </a:solidFill>
          <a:ln>
            <a:noFill/>
          </a:ln>
        </p:spPr>
        <p:txBody>
          <a:bodyPr wrap="square">
            <a:spAutoFit/>
          </a:bodyPr>
          <a:lstStyle>
            <a:lvl1pPr marL="342900" indent="-342900">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pPr>
              <a:buFont typeface="Wingdings" panose="05000000000000000000" pitchFamily="2" charset="2"/>
              <a:buChar char="Ø"/>
            </a:pPr>
            <a:r>
              <a:rPr lang="en-US" sz="2400" u="sng" dirty="0">
                <a:latin typeface="Century Gothic" panose="020B0502020202020204" pitchFamily="34" charset="0"/>
              </a:rPr>
              <a:t>A</a:t>
            </a:r>
            <a:r>
              <a:rPr lang="en-IN" sz="2400" u="sng" dirty="0">
                <a:latin typeface="Century Gothic" panose="020B0502020202020204" pitchFamily="34" charset="0"/>
              </a:rPr>
              <a:t> total of 182,712 SSRs motifs</a:t>
            </a:r>
          </a:p>
        </p:txBody>
      </p:sp>
      <p:sp>
        <p:nvSpPr>
          <p:cNvPr id="8" name="TextBox 7"/>
          <p:cNvSpPr txBox="1"/>
          <p:nvPr/>
        </p:nvSpPr>
        <p:spPr>
          <a:xfrm>
            <a:off x="883204" y="1483399"/>
            <a:ext cx="5529263" cy="2446824"/>
          </a:xfrm>
          <a:prstGeom prst="rect">
            <a:avLst/>
          </a:prstGeom>
          <a:noFill/>
        </p:spPr>
        <p:txBody>
          <a:bodyPr wrap="square">
            <a:spAutoFit/>
          </a:bodyPr>
          <a:lstStyle/>
          <a:p>
            <a:pPr marL="742950" lvl="1" indent="-285750">
              <a:lnSpc>
                <a:spcPct val="150000"/>
              </a:lnSpc>
              <a:buFont typeface="Wingdings" panose="05000000000000000000" pitchFamily="2" charset="2"/>
              <a:buChar char="ü"/>
              <a:defRPr/>
            </a:pPr>
            <a:r>
              <a:rPr lang="en-IN" dirty="0">
                <a:latin typeface="Century Gothic" panose="020B0502020202020204" pitchFamily="34" charset="0"/>
              </a:rPr>
              <a:t>170,574 -perfect SSRs (93 %)</a:t>
            </a:r>
          </a:p>
          <a:p>
            <a:pPr marL="742950" lvl="1" indent="-285750">
              <a:lnSpc>
                <a:spcPct val="150000"/>
              </a:lnSpc>
              <a:buFont typeface="Wingdings" panose="05000000000000000000" pitchFamily="2" charset="2"/>
              <a:buChar char="ü"/>
              <a:defRPr/>
            </a:pPr>
            <a:r>
              <a:rPr lang="en-IN" dirty="0">
                <a:latin typeface="Century Gothic" panose="020B0502020202020204" pitchFamily="34" charset="0"/>
              </a:rPr>
              <a:t>16,252 showed </a:t>
            </a:r>
            <a:r>
              <a:rPr lang="en-IN" i="1" dirty="0">
                <a:latin typeface="Century Gothic" panose="020B0502020202020204" pitchFamily="34" charset="0"/>
              </a:rPr>
              <a:t>in </a:t>
            </a:r>
            <a:r>
              <a:rPr lang="en-IN" i="1" dirty="0" err="1">
                <a:latin typeface="Century Gothic" panose="020B0502020202020204" pitchFamily="34" charset="0"/>
              </a:rPr>
              <a:t>silico</a:t>
            </a:r>
            <a:r>
              <a:rPr lang="en-IN" i="1" dirty="0">
                <a:latin typeface="Century Gothic" panose="020B0502020202020204" pitchFamily="34" charset="0"/>
              </a:rPr>
              <a:t> </a:t>
            </a:r>
            <a:r>
              <a:rPr lang="en-IN" dirty="0">
                <a:latin typeface="Century Gothic" panose="020B0502020202020204" pitchFamily="34" charset="0"/>
              </a:rPr>
              <a:t>polymorphisms</a:t>
            </a:r>
          </a:p>
          <a:p>
            <a:pPr marL="742950" lvl="1" indent="-285750">
              <a:lnSpc>
                <a:spcPct val="150000"/>
              </a:lnSpc>
              <a:buFont typeface="Wingdings" panose="05000000000000000000" pitchFamily="2" charset="2"/>
              <a:buChar char="ü"/>
              <a:defRPr/>
            </a:pPr>
            <a:r>
              <a:rPr lang="en-US" dirty="0">
                <a:latin typeface="Century Gothic" panose="020B0502020202020204" pitchFamily="34" charset="0"/>
              </a:rPr>
              <a:t>Primer pairs developed for 13,007 SSRs</a:t>
            </a:r>
          </a:p>
          <a:p>
            <a:pPr marL="742950" lvl="1" indent="-285750">
              <a:lnSpc>
                <a:spcPct val="150000"/>
              </a:lnSpc>
              <a:buFont typeface="Wingdings" panose="05000000000000000000" pitchFamily="2" charset="2"/>
              <a:buChar char="ü"/>
              <a:defRPr/>
            </a:pPr>
            <a:r>
              <a:rPr lang="en-US" dirty="0">
                <a:latin typeface="Century Gothic" panose="020B0502020202020204" pitchFamily="34" charset="0"/>
              </a:rPr>
              <a:t>50 polymorphic SSR primers standardized</a:t>
            </a:r>
          </a:p>
          <a:p>
            <a:pPr marL="742950" lvl="1" indent="-285750">
              <a:lnSpc>
                <a:spcPct val="150000"/>
              </a:lnSpc>
              <a:buFont typeface="Wingdings" panose="05000000000000000000" pitchFamily="2" charset="2"/>
              <a:buChar char="ü"/>
              <a:defRPr/>
            </a:pPr>
            <a:r>
              <a:rPr lang="en-US" dirty="0">
                <a:latin typeface="Century Gothic" panose="020B0502020202020204" pitchFamily="34" charset="0"/>
              </a:rPr>
              <a:t>25 SSR polymorphic primers </a:t>
            </a:r>
            <a:r>
              <a:rPr lang="en-IN" dirty="0">
                <a:latin typeface="Century Gothic" panose="020B0502020202020204" pitchFamily="34" charset="0"/>
              </a:rPr>
              <a:t>selected</a:t>
            </a:r>
          </a:p>
          <a:p>
            <a:pPr algn="ctr">
              <a:defRPr/>
            </a:pPr>
            <a:r>
              <a:rPr lang="en-IN" dirty="0"/>
              <a:t> </a:t>
            </a:r>
          </a:p>
        </p:txBody>
      </p:sp>
      <p:pic>
        <p:nvPicPr>
          <p:cNvPr id="3283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06242" y="103189"/>
            <a:ext cx="3814135" cy="163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9976" y="1792952"/>
            <a:ext cx="3693365" cy="182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35" name="TextBox 22"/>
          <p:cNvSpPr txBox="1">
            <a:spLocks noChangeArrowheads="1"/>
          </p:cNvSpPr>
          <p:nvPr/>
        </p:nvSpPr>
        <p:spPr bwMode="auto">
          <a:xfrm>
            <a:off x="10708482" y="800101"/>
            <a:ext cx="13430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r>
              <a:rPr lang="en-US" sz="1400" dirty="0"/>
              <a:t>Heterozygotes</a:t>
            </a:r>
            <a:endParaRPr lang="en-IN" sz="1400" dirty="0"/>
          </a:p>
        </p:txBody>
      </p:sp>
      <p:sp>
        <p:nvSpPr>
          <p:cNvPr id="32836" name="TextBox 23"/>
          <p:cNvSpPr txBox="1">
            <a:spLocks noChangeArrowheads="1"/>
          </p:cNvSpPr>
          <p:nvPr/>
        </p:nvSpPr>
        <p:spPr bwMode="auto">
          <a:xfrm>
            <a:off x="10722961" y="2469527"/>
            <a:ext cx="14674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Palatino Linotype" panose="02040502050505030304" pitchFamily="18" charset="0"/>
              </a:defRPr>
            </a:lvl1pPr>
            <a:lvl2pPr marL="742950" indent="-285750">
              <a:defRPr>
                <a:solidFill>
                  <a:schemeClr val="tx1"/>
                </a:solidFill>
                <a:latin typeface="Palatino Linotype" panose="02040502050505030304" pitchFamily="18" charset="0"/>
              </a:defRPr>
            </a:lvl2pPr>
            <a:lvl3pPr marL="1143000" indent="-228600">
              <a:defRPr>
                <a:solidFill>
                  <a:schemeClr val="tx1"/>
                </a:solidFill>
                <a:latin typeface="Palatino Linotype" panose="02040502050505030304" pitchFamily="18" charset="0"/>
              </a:defRPr>
            </a:lvl3pPr>
            <a:lvl4pPr marL="1600200" indent="-228600">
              <a:defRPr>
                <a:solidFill>
                  <a:schemeClr val="tx1"/>
                </a:solidFill>
                <a:latin typeface="Palatino Linotype" panose="02040502050505030304" pitchFamily="18" charset="0"/>
              </a:defRPr>
            </a:lvl4pPr>
            <a:lvl5pPr marL="2057400" indent="-228600">
              <a:defRPr>
                <a:solidFill>
                  <a:schemeClr val="tx1"/>
                </a:solidFill>
                <a:latin typeface="Palatino Linotype" panose="02040502050505030304" pitchFamily="18" charset="0"/>
              </a:defRPr>
            </a:lvl5pPr>
            <a:lvl6pPr marL="2514600" indent="-228600" eaLnBrk="0" fontAlgn="base" hangingPunct="0">
              <a:spcBef>
                <a:spcPct val="0"/>
              </a:spcBef>
              <a:spcAft>
                <a:spcPct val="0"/>
              </a:spcAft>
              <a:defRPr>
                <a:solidFill>
                  <a:schemeClr val="tx1"/>
                </a:solidFill>
                <a:latin typeface="Palatino Linotype" panose="02040502050505030304" pitchFamily="18" charset="0"/>
              </a:defRPr>
            </a:lvl6pPr>
            <a:lvl7pPr marL="2971800" indent="-228600" eaLnBrk="0" fontAlgn="base" hangingPunct="0">
              <a:spcBef>
                <a:spcPct val="0"/>
              </a:spcBef>
              <a:spcAft>
                <a:spcPct val="0"/>
              </a:spcAft>
              <a:defRPr>
                <a:solidFill>
                  <a:schemeClr val="tx1"/>
                </a:solidFill>
                <a:latin typeface="Palatino Linotype" panose="02040502050505030304" pitchFamily="18" charset="0"/>
              </a:defRPr>
            </a:lvl7pPr>
            <a:lvl8pPr marL="3429000" indent="-228600" eaLnBrk="0" fontAlgn="base" hangingPunct="0">
              <a:spcBef>
                <a:spcPct val="0"/>
              </a:spcBef>
              <a:spcAft>
                <a:spcPct val="0"/>
              </a:spcAft>
              <a:defRPr>
                <a:solidFill>
                  <a:schemeClr val="tx1"/>
                </a:solidFill>
                <a:latin typeface="Palatino Linotype" panose="02040502050505030304" pitchFamily="18" charset="0"/>
              </a:defRPr>
            </a:lvl8pPr>
            <a:lvl9pPr marL="3886200" indent="-228600" eaLnBrk="0" fontAlgn="base" hangingPunct="0">
              <a:spcBef>
                <a:spcPct val="0"/>
              </a:spcBef>
              <a:spcAft>
                <a:spcPct val="0"/>
              </a:spcAft>
              <a:defRPr>
                <a:solidFill>
                  <a:schemeClr val="tx1"/>
                </a:solidFill>
                <a:latin typeface="Palatino Linotype" panose="02040502050505030304" pitchFamily="18" charset="0"/>
              </a:defRPr>
            </a:lvl9pPr>
          </a:lstStyle>
          <a:p>
            <a:r>
              <a:rPr lang="en-US" sz="1400" dirty="0"/>
              <a:t>Homozygotes</a:t>
            </a:r>
            <a:endParaRPr lang="en-IN" sz="1400" dirty="0"/>
          </a:p>
        </p:txBody>
      </p:sp>
      <p:grpSp>
        <p:nvGrpSpPr>
          <p:cNvPr id="13" name="Group 12"/>
          <p:cNvGrpSpPr/>
          <p:nvPr/>
        </p:nvGrpSpPr>
        <p:grpSpPr>
          <a:xfrm>
            <a:off x="-23375" y="-12137"/>
            <a:ext cx="12215375" cy="6890655"/>
            <a:chOff x="-23375" y="-12137"/>
            <a:chExt cx="12215375" cy="6890655"/>
          </a:xfrm>
        </p:grpSpPr>
        <p:sp>
          <p:nvSpPr>
            <p:cNvPr id="14" name="Rectangle 13"/>
            <p:cNvSpPr/>
            <p:nvPr/>
          </p:nvSpPr>
          <p:spPr>
            <a:xfrm>
              <a:off x="5780645" y="6671688"/>
              <a:ext cx="6411355" cy="206829"/>
            </a:xfrm>
            <a:prstGeom prst="rect">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Triangle 14"/>
            <p:cNvSpPr/>
            <p:nvPr/>
          </p:nvSpPr>
          <p:spPr>
            <a:xfrm>
              <a:off x="28396" y="31406"/>
              <a:ext cx="783770" cy="6814456"/>
            </a:xfrm>
            <a:prstGeom prst="rtTriangle">
              <a:avLst/>
            </a:prstGeom>
            <a:solidFill>
              <a:srgbClr val="333300"/>
            </a:solidFill>
            <a:ln>
              <a:solidFill>
                <a:srgbClr val="33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p:cNvSpPr txBox="1"/>
            <p:nvPr/>
          </p:nvSpPr>
          <p:spPr>
            <a:xfrm rot="16200000">
              <a:off x="-955432" y="5546351"/>
              <a:ext cx="2264224" cy="400110"/>
            </a:xfrm>
            <a:prstGeom prst="rect">
              <a:avLst/>
            </a:prstGeom>
            <a:noFill/>
          </p:spPr>
          <p:txBody>
            <a:bodyPr wrap="square" rtlCol="0">
              <a:spAutoFit/>
            </a:bodyPr>
            <a:lstStyle/>
            <a:p>
              <a:r>
                <a:rPr lang="en-IN" sz="2000" dirty="0">
                  <a:solidFill>
                    <a:schemeClr val="bg1"/>
                  </a:solidFill>
                  <a:latin typeface="Stencil" panose="040409050D0802020404" pitchFamily="82" charset="0"/>
                </a:rPr>
                <a:t>KSCSTE - KFRI</a:t>
              </a:r>
            </a:p>
          </p:txBody>
        </p:sp>
        <p:sp>
          <p:nvSpPr>
            <p:cNvPr id="17" name="Rectangle 16"/>
            <p:cNvSpPr/>
            <p:nvPr/>
          </p:nvSpPr>
          <p:spPr>
            <a:xfrm>
              <a:off x="812166" y="6639038"/>
              <a:ext cx="4996875" cy="206824"/>
            </a:xfrm>
            <a:prstGeom prst="rect">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ight Triangle 17"/>
            <p:cNvSpPr/>
            <p:nvPr/>
          </p:nvSpPr>
          <p:spPr>
            <a:xfrm flipH="1" flipV="1">
              <a:off x="36619" y="-12137"/>
              <a:ext cx="783773" cy="6857999"/>
            </a:xfrm>
            <a:prstGeom prst="rtTriangle">
              <a:avLst/>
            </a:prstGeom>
            <a:solidFill>
              <a:srgbClr val="CCCC00"/>
            </a:solidFill>
            <a:ln>
              <a:solidFill>
                <a:srgbClr val="CC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9" name="Picture 18" descr="F:\_Rajkumar_12-12-17\F_Feb-2017\After August 2014\Amphibians\Raorchestes travancoricus\Review\KFRI logo.png"/>
            <p:cNvPicPr>
              <a:picLocks noChangeAspect="1" noChangeArrowheads="1"/>
            </p:cNvPicPr>
            <p:nvPr/>
          </p:nvPicPr>
          <p:blipFill>
            <a:blip r:embed="rId4" cstate="print"/>
            <a:srcRect/>
            <a:stretch>
              <a:fillRect/>
            </a:stretch>
          </p:blipFill>
          <p:spPr bwMode="auto">
            <a:xfrm>
              <a:off x="170822" y="2350876"/>
              <a:ext cx="531984" cy="787852"/>
            </a:xfrm>
            <a:prstGeom prst="rect">
              <a:avLst/>
            </a:prstGeom>
            <a:noFill/>
          </p:spPr>
        </p:pic>
        <p:pic>
          <p:nvPicPr>
            <p:cNvPr id="20" name="Picture 19"/>
            <p:cNvPicPr>
              <a:picLocks noChangeAspect="1"/>
            </p:cNvPicPr>
            <p:nvPr/>
          </p:nvPicPr>
          <p:blipFill>
            <a:blip r:embed="rId5"/>
            <a:stretch>
              <a:fillRect/>
            </a:stretch>
          </p:blipFill>
          <p:spPr>
            <a:xfrm>
              <a:off x="107657" y="1354120"/>
              <a:ext cx="659577" cy="775729"/>
            </a:xfrm>
            <a:prstGeom prst="rect">
              <a:avLst/>
            </a:prstGeom>
          </p:spPr>
        </p:pic>
      </p:grpSp>
    </p:spTree>
    <p:extLst>
      <p:ext uri="{BB962C8B-B14F-4D97-AF65-F5344CB8AC3E}">
        <p14:creationId xmlns:p14="http://schemas.microsoft.com/office/powerpoint/2010/main" val="100006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5895</TotalTime>
  <Words>2662</Words>
  <Application>Microsoft Office PowerPoint</Application>
  <PresentationFormat>Widescreen</PresentationFormat>
  <Paragraphs>519</Paragraphs>
  <Slides>27</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Arial</vt:lpstr>
      <vt:lpstr>Arial Unicode MS</vt:lpstr>
      <vt:lpstr>Book Antiqua</vt:lpstr>
      <vt:lpstr>Calibri</vt:lpstr>
      <vt:lpstr>Calibri Light</vt:lpstr>
      <vt:lpstr>Century Gothic</vt:lpstr>
      <vt:lpstr>Google Sans</vt:lpstr>
      <vt:lpstr>Helvetica Neue</vt:lpstr>
      <vt:lpstr>Palatino Linotype</vt:lpstr>
      <vt:lpstr>Stencil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Genome-wide SSR markers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Yongyut TRISURAT</cp:lastModifiedBy>
  <cp:revision>762</cp:revision>
  <dcterms:created xsi:type="dcterms:W3CDTF">2023-03-31T08:40:09Z</dcterms:created>
  <dcterms:modified xsi:type="dcterms:W3CDTF">2026-08-20T02:07:52Z</dcterms:modified>
</cp:coreProperties>
</file>